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42"/>
    <p:sldId id="257" r:id="rId43"/>
    <p:sldId id="258" r:id="rId44"/>
    <p:sldId id="259" r:id="rId45"/>
    <p:sldId id="260" r:id="rId46"/>
    <p:sldId id="261" r:id="rId47"/>
    <p:sldId id="262" r:id="rId48"/>
    <p:sldId id="263" r:id="rId49"/>
    <p:sldId id="264" r:id="rId50"/>
    <p:sldId id="265" r:id="rId51"/>
    <p:sldId id="266" r:id="rId52"/>
    <p:sldId id="267" r:id="rId53"/>
    <p:sldId id="268" r:id="rId54"/>
    <p:sldId id="269" r:id="rId55"/>
    <p:sldId id="270" r:id="rId56"/>
    <p:sldId id="271" r:id="rId57"/>
    <p:sldId id="272" r:id="rId58"/>
    <p:sldId id="273" r:id="rId59"/>
    <p:sldId id="274" r:id="rId60"/>
    <p:sldId id="275" r:id="rId61"/>
    <p:sldId id="276" r:id="rId62"/>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Cormorant Garamond" charset="1" panose="00000500000000000000"/>
      <p:regular r:id="rId10"/>
    </p:embeddedFont>
    <p:embeddedFont>
      <p:font typeface="Cormorant Garamond Bold" charset="1" panose="00000800000000000000"/>
      <p:regular r:id="rId11"/>
    </p:embeddedFont>
    <p:embeddedFont>
      <p:font typeface="Cormorant Garamond Italics" charset="1" panose="00000500000000000000"/>
      <p:regular r:id="rId12"/>
    </p:embeddedFont>
    <p:embeddedFont>
      <p:font typeface="Cormorant Garamond Bold Italics" charset="1" panose="00000800000000000000"/>
      <p:regular r:id="rId13"/>
    </p:embeddedFont>
    <p:embeddedFont>
      <p:font typeface="Cormorant Garamond Light" charset="1" panose="00000400000000000000"/>
      <p:regular r:id="rId14"/>
    </p:embeddedFont>
    <p:embeddedFont>
      <p:font typeface="Cormorant Garamond Light Italics" charset="1" panose="00000400000000000000"/>
      <p:regular r:id="rId15"/>
    </p:embeddedFont>
    <p:embeddedFont>
      <p:font typeface="Cormorant Garamond Medium" charset="1" panose="00000600000000000000"/>
      <p:regular r:id="rId16"/>
    </p:embeddedFont>
    <p:embeddedFont>
      <p:font typeface="Cormorant Garamond Medium Italics" charset="1" panose="00000600000000000000"/>
      <p:regular r:id="rId17"/>
    </p:embeddedFont>
    <p:embeddedFont>
      <p:font typeface="Cormorant Garamond Semi-Bold" charset="1" panose="00000700000000000000"/>
      <p:regular r:id="rId18"/>
    </p:embeddedFont>
    <p:embeddedFont>
      <p:font typeface="Cormorant Garamond Semi-Bold Italics" charset="1" panose="00000700000000000000"/>
      <p:regular r:id="rId19"/>
    </p:embeddedFont>
    <p:embeddedFont>
      <p:font typeface="Raleway" charset="1" panose="020B0503030101060003"/>
      <p:regular r:id="rId20"/>
    </p:embeddedFont>
    <p:embeddedFont>
      <p:font typeface="Raleway Bold" charset="1" panose="020B0803030101060003"/>
      <p:regular r:id="rId21"/>
    </p:embeddedFont>
    <p:embeddedFont>
      <p:font typeface="Raleway Thin" charset="1" panose="020B0203030101060003"/>
      <p:regular r:id="rId22"/>
    </p:embeddedFont>
    <p:embeddedFont>
      <p:font typeface="Raleway Heavy" charset="1" panose="020B0003030101060003"/>
      <p:regular r:id="rId23"/>
    </p:embeddedFont>
    <p:embeddedFont>
      <p:font typeface="Quicksand" charset="1" panose="00000000000000000000"/>
      <p:regular r:id="rId24"/>
    </p:embeddedFont>
    <p:embeddedFont>
      <p:font typeface="Quicksand Bold" charset="1" panose="00000000000000000000"/>
      <p:regular r:id="rId25"/>
    </p:embeddedFont>
    <p:embeddedFont>
      <p:font typeface="Quicksand Light" charset="1" panose="00000000000000000000"/>
      <p:regular r:id="rId26"/>
    </p:embeddedFont>
    <p:embeddedFont>
      <p:font typeface="Quicksand Medium" charset="1" panose="00000000000000000000"/>
      <p:regular r:id="rId27"/>
    </p:embeddedFont>
    <p:embeddedFont>
      <p:font typeface="Quicksand Semi-Bold" charset="1" panose="00000000000000000000"/>
      <p:regular r:id="rId28"/>
    </p:embeddedFont>
    <p:embeddedFont>
      <p:font typeface="Eczar" charset="1" panose="02000603040300000004"/>
      <p:regular r:id="rId29"/>
    </p:embeddedFont>
    <p:embeddedFont>
      <p:font typeface="Eczar Bold" charset="1" panose="02000603040300000004"/>
      <p:regular r:id="rId30"/>
    </p:embeddedFont>
    <p:embeddedFont>
      <p:font typeface="Eczar Medium" charset="1" panose="02000603040300000004"/>
      <p:regular r:id="rId31"/>
    </p:embeddedFont>
    <p:embeddedFont>
      <p:font typeface="Eczar Semi-Bold" charset="1" panose="02000603040300000004"/>
      <p:regular r:id="rId32"/>
    </p:embeddedFont>
    <p:embeddedFont>
      <p:font typeface="Eczar Ultra-Bold" charset="1" panose="02000603040300000004"/>
      <p:regular r:id="rId33"/>
    </p:embeddedFont>
    <p:embeddedFont>
      <p:font typeface="Open Sans" charset="1" panose="020B0606030504020204"/>
      <p:regular r:id="rId34"/>
    </p:embeddedFont>
    <p:embeddedFont>
      <p:font typeface="Open Sans Bold" charset="1" panose="020B0806030504020204"/>
      <p:regular r:id="rId35"/>
    </p:embeddedFont>
    <p:embeddedFont>
      <p:font typeface="Open Sans Italics" charset="1" panose="020B0606030504020204"/>
      <p:regular r:id="rId36"/>
    </p:embeddedFont>
    <p:embeddedFont>
      <p:font typeface="Open Sans Bold Italics" charset="1" panose="020B0806030504020204"/>
      <p:regular r:id="rId37"/>
    </p:embeddedFont>
    <p:embeddedFont>
      <p:font typeface="Open Sans Light" charset="1" panose="020B0306030504020204"/>
      <p:regular r:id="rId38"/>
    </p:embeddedFont>
    <p:embeddedFont>
      <p:font typeface="Open Sans Light Italics" charset="1" panose="020B0306030504020204"/>
      <p:regular r:id="rId39"/>
    </p:embeddedFont>
    <p:embeddedFont>
      <p:font typeface="Open Sans Ultra-Bold" charset="1" panose="00000000000000000000"/>
      <p:regular r:id="rId40"/>
    </p:embeddedFont>
    <p:embeddedFont>
      <p:font typeface="Open Sans Ultra-Bold Italics" charset="1" panose="00000000000000000000"/>
      <p:regular r:id="rId4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slides/slide1.xml" Type="http://schemas.openxmlformats.org/officeDocument/2006/relationships/slide"/><Relationship Id="rId43" Target="slides/slide2.xml" Type="http://schemas.openxmlformats.org/officeDocument/2006/relationships/slide"/><Relationship Id="rId44" Target="slides/slide3.xml" Type="http://schemas.openxmlformats.org/officeDocument/2006/relationships/slide"/><Relationship Id="rId45" Target="slides/slide4.xml" Type="http://schemas.openxmlformats.org/officeDocument/2006/relationships/slide"/><Relationship Id="rId46" Target="slides/slide5.xml" Type="http://schemas.openxmlformats.org/officeDocument/2006/relationships/slide"/><Relationship Id="rId47" Target="slides/slide6.xml" Type="http://schemas.openxmlformats.org/officeDocument/2006/relationships/slide"/><Relationship Id="rId48" Target="slides/slide7.xml" Type="http://schemas.openxmlformats.org/officeDocument/2006/relationships/slide"/><Relationship Id="rId49" Target="slides/slide8.xml" Type="http://schemas.openxmlformats.org/officeDocument/2006/relationships/slide"/><Relationship Id="rId5" Target="tableStyles.xml" Type="http://schemas.openxmlformats.org/officeDocument/2006/relationships/tableStyles"/><Relationship Id="rId50" Target="slides/slide9.xml" Type="http://schemas.openxmlformats.org/officeDocument/2006/relationships/slide"/><Relationship Id="rId51" Target="slides/slide10.xml" Type="http://schemas.openxmlformats.org/officeDocument/2006/relationships/slide"/><Relationship Id="rId52" Target="slides/slide11.xml" Type="http://schemas.openxmlformats.org/officeDocument/2006/relationships/slide"/><Relationship Id="rId53" Target="slides/slide12.xml" Type="http://schemas.openxmlformats.org/officeDocument/2006/relationships/slide"/><Relationship Id="rId54" Target="slides/slide13.xml" Type="http://schemas.openxmlformats.org/officeDocument/2006/relationships/slide"/><Relationship Id="rId55" Target="slides/slide14.xml" Type="http://schemas.openxmlformats.org/officeDocument/2006/relationships/slide"/><Relationship Id="rId56" Target="slides/slide15.xml" Type="http://schemas.openxmlformats.org/officeDocument/2006/relationships/slide"/><Relationship Id="rId57" Target="slides/slide16.xml" Type="http://schemas.openxmlformats.org/officeDocument/2006/relationships/slide"/><Relationship Id="rId58" Target="slides/slide17.xml" Type="http://schemas.openxmlformats.org/officeDocument/2006/relationships/slide"/><Relationship Id="rId59" Target="slides/slide18.xml" Type="http://schemas.openxmlformats.org/officeDocument/2006/relationships/slide"/><Relationship Id="rId6" Target="fonts/font6.fntdata" Type="http://schemas.openxmlformats.org/officeDocument/2006/relationships/font"/><Relationship Id="rId60" Target="slides/slide19.xml" Type="http://schemas.openxmlformats.org/officeDocument/2006/relationships/slide"/><Relationship Id="rId61" Target="slides/slide20.xml" Type="http://schemas.openxmlformats.org/officeDocument/2006/relationships/slide"/><Relationship Id="rId62" Target="slides/slide21.xml" Type="http://schemas.openxmlformats.org/officeDocument/2006/relationships/slide"/><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9.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0.png" Type="http://schemas.openxmlformats.org/officeDocument/2006/relationships/image"/><Relationship Id="rId5" Target="../media/image11.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2.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3.png" Type="http://schemas.openxmlformats.org/officeDocument/2006/relationships/image"/><Relationship Id="rId5" Target="../media/image14.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5.png" Type="http://schemas.openxmlformats.org/officeDocument/2006/relationships/image"/><Relationship Id="rId5" Target="../media/image16.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7.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4.png" Type="http://schemas.openxmlformats.org/officeDocument/2006/relationships/image"/><Relationship Id="rId5" Target="../media/image5.png" Type="http://schemas.openxmlformats.org/officeDocument/2006/relationships/image"/><Relationship Id="rId6" Target="../media/image6.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8.jpe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AutoShape 2" id="2"/>
          <p:cNvSpPr/>
          <p:nvPr/>
        </p:nvSpPr>
        <p:spPr>
          <a:xfrm>
            <a:off x="9158735" y="990600"/>
            <a:ext cx="8114971" cy="0"/>
          </a:xfrm>
          <a:prstGeom prst="line">
            <a:avLst/>
          </a:prstGeom>
          <a:ln cap="flat" w="76200">
            <a:solidFill>
              <a:srgbClr val="0F4662"/>
            </a:solidFill>
            <a:prstDash val="solid"/>
            <a:headEnd type="none" len="sm" w="sm"/>
            <a:tailEnd type="none" len="sm" w="sm"/>
          </a:ln>
        </p:spPr>
      </p:sp>
      <p:sp>
        <p:nvSpPr>
          <p:cNvPr name="AutoShape 3" id="3"/>
          <p:cNvSpPr/>
          <p:nvPr/>
        </p:nvSpPr>
        <p:spPr>
          <a:xfrm>
            <a:off x="6265400" y="9741523"/>
            <a:ext cx="8114971" cy="0"/>
          </a:xfrm>
          <a:prstGeom prst="line">
            <a:avLst/>
          </a:prstGeom>
          <a:ln cap="flat" w="76200">
            <a:solidFill>
              <a:srgbClr val="0F4662"/>
            </a:solidFill>
            <a:prstDash val="solid"/>
            <a:headEnd type="none" len="sm" w="sm"/>
            <a:tailEnd type="none" len="sm" w="sm"/>
          </a:ln>
        </p:spPr>
      </p:sp>
      <p:sp>
        <p:nvSpPr>
          <p:cNvPr name="Freeform 4" id="4"/>
          <p:cNvSpPr/>
          <p:nvPr/>
        </p:nvSpPr>
        <p:spPr>
          <a:xfrm flipH="false" flipV="false" rot="0">
            <a:off x="9618706" y="9037492"/>
            <a:ext cx="2968854" cy="441617"/>
          </a:xfrm>
          <a:custGeom>
            <a:avLst/>
            <a:gdLst/>
            <a:ahLst/>
            <a:cxnLst/>
            <a:rect r="r" b="b" t="t" l="l"/>
            <a:pathLst>
              <a:path h="441617" w="2968854">
                <a:moveTo>
                  <a:pt x="0" y="0"/>
                </a:moveTo>
                <a:lnTo>
                  <a:pt x="2968854" y="0"/>
                </a:lnTo>
                <a:lnTo>
                  <a:pt x="2968854" y="441616"/>
                </a:lnTo>
                <a:lnTo>
                  <a:pt x="0" y="44161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5646742" y="807892"/>
            <a:ext cx="2968854" cy="441617"/>
          </a:xfrm>
          <a:custGeom>
            <a:avLst/>
            <a:gdLst/>
            <a:ahLst/>
            <a:cxnLst/>
            <a:rect r="r" b="b" t="t" l="l"/>
            <a:pathLst>
              <a:path h="441617" w="2968854">
                <a:moveTo>
                  <a:pt x="0" y="0"/>
                </a:moveTo>
                <a:lnTo>
                  <a:pt x="2968854" y="0"/>
                </a:lnTo>
                <a:lnTo>
                  <a:pt x="2968854" y="441616"/>
                </a:lnTo>
                <a:lnTo>
                  <a:pt x="0" y="44161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490770" y="-262963"/>
            <a:ext cx="1953945" cy="1953945"/>
          </a:xfrm>
          <a:custGeom>
            <a:avLst/>
            <a:gdLst/>
            <a:ahLst/>
            <a:cxnLst/>
            <a:rect r="r" b="b" t="t" l="l"/>
            <a:pathLst>
              <a:path h="1953945" w="1953945">
                <a:moveTo>
                  <a:pt x="0" y="0"/>
                </a:moveTo>
                <a:lnTo>
                  <a:pt x="1953946" y="0"/>
                </a:lnTo>
                <a:lnTo>
                  <a:pt x="1953946" y="1953945"/>
                </a:lnTo>
                <a:lnTo>
                  <a:pt x="0" y="1953945"/>
                </a:lnTo>
                <a:lnTo>
                  <a:pt x="0" y="0"/>
                </a:lnTo>
                <a:close/>
              </a:path>
            </a:pathLst>
          </a:custGeom>
          <a:blipFill>
            <a:blip r:embed="rId4"/>
            <a:stretch>
              <a:fillRect l="0" t="0" r="0" b="0"/>
            </a:stretch>
          </a:blipFill>
        </p:spPr>
      </p:sp>
      <p:sp>
        <p:nvSpPr>
          <p:cNvPr name="TextBox 7" id="7"/>
          <p:cNvSpPr txBox="true"/>
          <p:nvPr/>
        </p:nvSpPr>
        <p:spPr>
          <a:xfrm rot="0">
            <a:off x="714065" y="2415842"/>
            <a:ext cx="16229942" cy="3185722"/>
          </a:xfrm>
          <a:prstGeom prst="rect">
            <a:avLst/>
          </a:prstGeom>
        </p:spPr>
        <p:txBody>
          <a:bodyPr anchor="t" rtlCol="false" tIns="0" lIns="0" bIns="0" rIns="0">
            <a:spAutoFit/>
          </a:bodyPr>
          <a:lstStyle/>
          <a:p>
            <a:pPr algn="ctr" marL="0" indent="0" lvl="0">
              <a:lnSpc>
                <a:spcPts val="26009"/>
              </a:lnSpc>
              <a:spcBef>
                <a:spcPct val="0"/>
              </a:spcBef>
            </a:pPr>
            <a:r>
              <a:rPr lang="en-US" sz="18577">
                <a:solidFill>
                  <a:srgbClr val="0F4662"/>
                </a:solidFill>
                <a:latin typeface="Cormorant Garamond Bold Italics"/>
              </a:rPr>
              <a:t>Projet web</a:t>
            </a:r>
          </a:p>
        </p:txBody>
      </p:sp>
      <p:sp>
        <p:nvSpPr>
          <p:cNvPr name="TextBox 8" id="8"/>
          <p:cNvSpPr txBox="true"/>
          <p:nvPr/>
        </p:nvSpPr>
        <p:spPr>
          <a:xfrm rot="0">
            <a:off x="2209134" y="5506314"/>
            <a:ext cx="12812922" cy="1704619"/>
          </a:xfrm>
          <a:prstGeom prst="rect">
            <a:avLst/>
          </a:prstGeom>
        </p:spPr>
        <p:txBody>
          <a:bodyPr anchor="t" rtlCol="false" tIns="0" lIns="0" bIns="0" rIns="0">
            <a:spAutoFit/>
          </a:bodyPr>
          <a:lstStyle/>
          <a:p>
            <a:pPr algn="ctr">
              <a:lnSpc>
                <a:spcPts val="6844"/>
              </a:lnSpc>
            </a:pPr>
            <a:r>
              <a:rPr lang="en-US" sz="4889">
                <a:solidFill>
                  <a:srgbClr val="0F4662"/>
                </a:solidFill>
                <a:latin typeface="Quicksand"/>
              </a:rPr>
              <a:t>Création d'un Générateur de CV</a:t>
            </a:r>
          </a:p>
          <a:p>
            <a:pPr algn="ctr" marL="0" indent="0" lvl="0">
              <a:lnSpc>
                <a:spcPts val="6844"/>
              </a:lnSpc>
              <a:spcBef>
                <a:spcPct val="0"/>
              </a:spcBef>
            </a:pPr>
          </a:p>
        </p:txBody>
      </p:sp>
      <p:sp>
        <p:nvSpPr>
          <p:cNvPr name="TextBox 9" id="9"/>
          <p:cNvSpPr txBox="true"/>
          <p:nvPr/>
        </p:nvSpPr>
        <p:spPr>
          <a:xfrm rot="0">
            <a:off x="12398507" y="7372858"/>
            <a:ext cx="5361700" cy="1443453"/>
          </a:xfrm>
          <a:prstGeom prst="rect">
            <a:avLst/>
          </a:prstGeom>
        </p:spPr>
        <p:txBody>
          <a:bodyPr anchor="t" rtlCol="false" tIns="0" lIns="0" bIns="0" rIns="0">
            <a:spAutoFit/>
          </a:bodyPr>
          <a:lstStyle/>
          <a:p>
            <a:pPr>
              <a:lnSpc>
                <a:spcPts val="4146"/>
              </a:lnSpc>
            </a:pPr>
            <a:r>
              <a:rPr lang="en-US" sz="2961">
                <a:solidFill>
                  <a:srgbClr val="273384"/>
                </a:solidFill>
                <a:latin typeface="Quicksand"/>
              </a:rPr>
              <a:t>Élaboré par:</a:t>
            </a:r>
          </a:p>
          <a:p>
            <a:pPr>
              <a:lnSpc>
                <a:spcPts val="3682"/>
              </a:lnSpc>
            </a:pPr>
            <a:r>
              <a:rPr lang="en-US" sz="2630">
                <a:solidFill>
                  <a:srgbClr val="273384"/>
                </a:solidFill>
                <a:latin typeface="Quicksand"/>
              </a:rPr>
              <a:t> Ben Brahim Salma</a:t>
            </a:r>
          </a:p>
          <a:p>
            <a:pPr marL="0" indent="0" lvl="0">
              <a:lnSpc>
                <a:spcPts val="3682"/>
              </a:lnSpc>
              <a:spcBef>
                <a:spcPct val="0"/>
              </a:spcBef>
            </a:pPr>
            <a:r>
              <a:rPr lang="en-US" sz="2630">
                <a:solidFill>
                  <a:srgbClr val="273384"/>
                </a:solidFill>
                <a:latin typeface="Quicksand"/>
              </a:rPr>
              <a:t>Khemiri Asma</a:t>
            </a:r>
          </a:p>
        </p:txBody>
      </p:sp>
      <p:sp>
        <p:nvSpPr>
          <p:cNvPr name="Freeform 10" id="10"/>
          <p:cNvSpPr/>
          <p:nvPr/>
        </p:nvSpPr>
        <p:spPr>
          <a:xfrm flipH="false" flipV="false" rot="0">
            <a:off x="-4100188" y="-5252074"/>
            <a:ext cx="7401497" cy="8229600"/>
          </a:xfrm>
          <a:custGeom>
            <a:avLst/>
            <a:gdLst/>
            <a:ahLst/>
            <a:cxnLst/>
            <a:rect r="r" b="b" t="t" l="l"/>
            <a:pathLst>
              <a:path h="8229600" w="7401497">
                <a:moveTo>
                  <a:pt x="0" y="0"/>
                </a:moveTo>
                <a:lnTo>
                  <a:pt x="7401496" y="0"/>
                </a:lnTo>
                <a:lnTo>
                  <a:pt x="7401496" y="8229600"/>
                </a:lnTo>
                <a:lnTo>
                  <a:pt x="0" y="8229600"/>
                </a:lnTo>
                <a:lnTo>
                  <a:pt x="0" y="0"/>
                </a:lnTo>
                <a:close/>
              </a:path>
            </a:pathLst>
          </a:custGeom>
          <a:blipFill>
            <a:blip r:embed="rId5"/>
            <a:stretch>
              <a:fillRect l="0" t="0" r="0" b="0"/>
            </a:stretch>
          </a:blipFill>
        </p:spPr>
      </p:sp>
      <p:sp>
        <p:nvSpPr>
          <p:cNvPr name="Freeform 11" id="11"/>
          <p:cNvSpPr/>
          <p:nvPr/>
        </p:nvSpPr>
        <p:spPr>
          <a:xfrm flipH="false" flipV="false" rot="-2700000">
            <a:off x="14056887" y="-4469574"/>
            <a:ext cx="7406640" cy="8229600"/>
          </a:xfrm>
          <a:custGeom>
            <a:avLst/>
            <a:gdLst/>
            <a:ahLst/>
            <a:cxnLst/>
            <a:rect r="r" b="b" t="t" l="l"/>
            <a:pathLst>
              <a:path h="8229600" w="7406640">
                <a:moveTo>
                  <a:pt x="0" y="0"/>
                </a:moveTo>
                <a:lnTo>
                  <a:pt x="7406640" y="0"/>
                </a:lnTo>
                <a:lnTo>
                  <a:pt x="7406640" y="8229600"/>
                </a:lnTo>
                <a:lnTo>
                  <a:pt x="0" y="8229600"/>
                </a:lnTo>
                <a:lnTo>
                  <a:pt x="0" y="0"/>
                </a:lnTo>
                <a:close/>
              </a:path>
            </a:pathLst>
          </a:custGeom>
          <a:blipFill>
            <a:blip r:embed="rId5"/>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grpSp>
        <p:nvGrpSpPr>
          <p:cNvPr name="Group 2" id="2"/>
          <p:cNvGrpSpPr/>
          <p:nvPr/>
        </p:nvGrpSpPr>
        <p:grpSpPr>
          <a:xfrm rot="0">
            <a:off x="729610" y="3208738"/>
            <a:ext cx="17069884" cy="3349246"/>
            <a:chOff x="0" y="0"/>
            <a:chExt cx="4495772" cy="882106"/>
          </a:xfrm>
        </p:grpSpPr>
        <p:sp>
          <p:nvSpPr>
            <p:cNvPr name="Freeform 3" id="3"/>
            <p:cNvSpPr/>
            <p:nvPr/>
          </p:nvSpPr>
          <p:spPr>
            <a:xfrm flipH="false" flipV="false" rot="0">
              <a:off x="0" y="0"/>
              <a:ext cx="4495772" cy="882106"/>
            </a:xfrm>
            <a:custGeom>
              <a:avLst/>
              <a:gdLst/>
              <a:ahLst/>
              <a:cxnLst/>
              <a:rect r="r" b="b" t="t" l="l"/>
              <a:pathLst>
                <a:path h="882106" w="4495772">
                  <a:moveTo>
                    <a:pt x="23131" y="0"/>
                  </a:moveTo>
                  <a:lnTo>
                    <a:pt x="4472641" y="0"/>
                  </a:lnTo>
                  <a:cubicBezTo>
                    <a:pt x="4478776" y="0"/>
                    <a:pt x="4484659" y="2437"/>
                    <a:pt x="4488997" y="6775"/>
                  </a:cubicBezTo>
                  <a:cubicBezTo>
                    <a:pt x="4493335" y="11113"/>
                    <a:pt x="4495772" y="16996"/>
                    <a:pt x="4495772" y="23131"/>
                  </a:cubicBezTo>
                  <a:lnTo>
                    <a:pt x="4495772" y="858975"/>
                  </a:lnTo>
                  <a:cubicBezTo>
                    <a:pt x="4495772" y="865110"/>
                    <a:pt x="4493335" y="870993"/>
                    <a:pt x="4488997" y="875331"/>
                  </a:cubicBezTo>
                  <a:cubicBezTo>
                    <a:pt x="4484659" y="879669"/>
                    <a:pt x="4478776" y="882106"/>
                    <a:pt x="4472641" y="882106"/>
                  </a:cubicBezTo>
                  <a:lnTo>
                    <a:pt x="23131" y="882106"/>
                  </a:lnTo>
                  <a:cubicBezTo>
                    <a:pt x="16996" y="882106"/>
                    <a:pt x="11113" y="879669"/>
                    <a:pt x="6775" y="875331"/>
                  </a:cubicBezTo>
                  <a:cubicBezTo>
                    <a:pt x="2437" y="870993"/>
                    <a:pt x="0" y="865110"/>
                    <a:pt x="0" y="858975"/>
                  </a:cubicBezTo>
                  <a:lnTo>
                    <a:pt x="0" y="23131"/>
                  </a:lnTo>
                  <a:cubicBezTo>
                    <a:pt x="0" y="16996"/>
                    <a:pt x="2437" y="11113"/>
                    <a:pt x="6775" y="6775"/>
                  </a:cubicBezTo>
                  <a:cubicBezTo>
                    <a:pt x="11113" y="2437"/>
                    <a:pt x="16996" y="0"/>
                    <a:pt x="23131" y="0"/>
                  </a:cubicBezTo>
                  <a:close/>
                </a:path>
              </a:pathLst>
            </a:custGeom>
            <a:solidFill>
              <a:srgbClr val="9BBB59">
                <a:alpha val="90980"/>
              </a:srgbClr>
            </a:solidFill>
          </p:spPr>
        </p:sp>
        <p:sp>
          <p:nvSpPr>
            <p:cNvPr name="TextBox 4" id="4"/>
            <p:cNvSpPr txBox="true"/>
            <p:nvPr/>
          </p:nvSpPr>
          <p:spPr>
            <a:xfrm>
              <a:off x="0" y="-123825"/>
              <a:ext cx="4495772" cy="1005931"/>
            </a:xfrm>
            <a:prstGeom prst="rect">
              <a:avLst/>
            </a:prstGeom>
          </p:spPr>
          <p:txBody>
            <a:bodyPr anchor="ctr" rtlCol="false" tIns="50800" lIns="50800" bIns="50800" rIns="50800"/>
            <a:lstStyle/>
            <a:p>
              <a:pPr algn="ctr">
                <a:lnSpc>
                  <a:spcPts val="4079"/>
                </a:lnSpc>
              </a:pPr>
            </a:p>
          </p:txBody>
        </p:sp>
      </p:grpSp>
      <p:sp>
        <p:nvSpPr>
          <p:cNvPr name="TextBox 5" id="5"/>
          <p:cNvSpPr txBox="true"/>
          <p:nvPr/>
        </p:nvSpPr>
        <p:spPr>
          <a:xfrm rot="0">
            <a:off x="1052157" y="3443171"/>
            <a:ext cx="16183687" cy="5694401"/>
          </a:xfrm>
          <a:prstGeom prst="rect">
            <a:avLst/>
          </a:prstGeom>
        </p:spPr>
        <p:txBody>
          <a:bodyPr anchor="t" rtlCol="false" tIns="0" lIns="0" bIns="0" rIns="0">
            <a:spAutoFit/>
          </a:bodyPr>
          <a:lstStyle/>
          <a:p>
            <a:pPr algn="just">
              <a:lnSpc>
                <a:spcPts val="4566"/>
              </a:lnSpc>
            </a:pPr>
            <a:r>
              <a:rPr lang="en-US" sz="2686">
                <a:solidFill>
                  <a:srgbClr val="000000"/>
                </a:solidFill>
                <a:latin typeface="Quicksand Bold"/>
              </a:rPr>
              <a:t> </a:t>
            </a:r>
            <a:r>
              <a:rPr lang="en-US" sz="2686">
                <a:solidFill>
                  <a:srgbClr val="000000"/>
                </a:solidFill>
                <a:latin typeface="Quicksand Bold"/>
              </a:rPr>
              <a:t>Le répertoire de vue contient plusieurs fichiers liés aux interfaces de notre CV Maker, tels que "cvTemplate.php", qui comprend le modèle de notre CV ainsi que les styles CSS. Il contient également les interfaces "home.html", "loginForm.php" et "signupForm.php"..</a:t>
            </a:r>
          </a:p>
          <a:p>
            <a:pPr algn="just">
              <a:lnSpc>
                <a:spcPts val="4566"/>
              </a:lnSpc>
            </a:pPr>
            <a:r>
              <a:rPr lang="en-US" sz="2686">
                <a:solidFill>
                  <a:srgbClr val="000000"/>
                </a:solidFill>
                <a:latin typeface="Quicksand Bold"/>
              </a:rPr>
              <a:t>  Il existe également d'autres fichiers PHP tels que "cv_list", "cv_update" et "cv_delete"..qui sont liés à nos interfaces.</a:t>
            </a:r>
          </a:p>
          <a:p>
            <a:pPr algn="just">
              <a:lnSpc>
                <a:spcPts val="4566"/>
              </a:lnSpc>
            </a:pPr>
          </a:p>
          <a:p>
            <a:pPr algn="just">
              <a:lnSpc>
                <a:spcPts val="4566"/>
              </a:lnSpc>
            </a:pPr>
          </a:p>
          <a:p>
            <a:pPr algn="just">
              <a:lnSpc>
                <a:spcPts val="4566"/>
              </a:lnSpc>
            </a:pPr>
          </a:p>
          <a:p>
            <a:pPr algn="just">
              <a:lnSpc>
                <a:spcPts val="4566"/>
              </a:lnSpc>
            </a:pPr>
          </a:p>
          <a:p>
            <a:pPr algn="just">
              <a:lnSpc>
                <a:spcPts val="4566"/>
              </a:lnSpc>
            </a:pPr>
            <a:r>
              <a:rPr lang="en-US" sz="2686">
                <a:solidFill>
                  <a:srgbClr val="000000"/>
                </a:solidFill>
                <a:latin typeface="Quicksand Bold"/>
              </a:rPr>
              <a:t>.</a:t>
            </a:r>
          </a:p>
        </p:txBody>
      </p:sp>
      <p:sp>
        <p:nvSpPr>
          <p:cNvPr name="TextBox 6" id="6"/>
          <p:cNvSpPr txBox="true"/>
          <p:nvPr/>
        </p:nvSpPr>
        <p:spPr>
          <a:xfrm rot="0">
            <a:off x="729610" y="428942"/>
            <a:ext cx="8115300" cy="1085215"/>
          </a:xfrm>
          <a:prstGeom prst="rect">
            <a:avLst/>
          </a:prstGeom>
        </p:spPr>
        <p:txBody>
          <a:bodyPr anchor="t" rtlCol="false" tIns="0" lIns="0" bIns="0" rIns="0">
            <a:spAutoFit/>
          </a:bodyPr>
          <a:lstStyle/>
          <a:p>
            <a:pPr marL="0" indent="0" lvl="0">
              <a:lnSpc>
                <a:spcPts val="8959"/>
              </a:lnSpc>
              <a:spcBef>
                <a:spcPct val="0"/>
              </a:spcBef>
            </a:pPr>
            <a:r>
              <a:rPr lang="en-US" sz="6399">
                <a:solidFill>
                  <a:srgbClr val="0F4662"/>
                </a:solidFill>
                <a:latin typeface="Cormorant Garamond Bold Italics"/>
              </a:rPr>
              <a:t>Notre architecture MVC</a:t>
            </a:r>
          </a:p>
        </p:txBody>
      </p:sp>
      <p:sp>
        <p:nvSpPr>
          <p:cNvPr name="TextBox 7" id="7"/>
          <p:cNvSpPr txBox="true"/>
          <p:nvPr/>
        </p:nvSpPr>
        <p:spPr>
          <a:xfrm rot="0">
            <a:off x="4787260" y="1870275"/>
            <a:ext cx="8115300" cy="887095"/>
          </a:xfrm>
          <a:prstGeom prst="rect">
            <a:avLst/>
          </a:prstGeom>
        </p:spPr>
        <p:txBody>
          <a:bodyPr anchor="t" rtlCol="false" tIns="0" lIns="0" bIns="0" rIns="0">
            <a:spAutoFit/>
          </a:bodyPr>
          <a:lstStyle/>
          <a:p>
            <a:pPr algn="ctr">
              <a:lnSpc>
                <a:spcPts val="7279"/>
              </a:lnSpc>
            </a:pPr>
            <a:r>
              <a:rPr lang="en-US" sz="5199">
                <a:solidFill>
                  <a:srgbClr val="9BBB59"/>
                </a:solidFill>
                <a:latin typeface="Open Sans Bold"/>
              </a:rPr>
              <a:t>VIEW</a:t>
            </a:r>
          </a:p>
        </p:txBody>
      </p:sp>
      <p:sp>
        <p:nvSpPr>
          <p:cNvPr name="AutoShape 8" id="8"/>
          <p:cNvSpPr/>
          <p:nvPr/>
        </p:nvSpPr>
        <p:spPr>
          <a:xfrm>
            <a:off x="-1441639" y="1723024"/>
            <a:ext cx="6492240" cy="0"/>
          </a:xfrm>
          <a:prstGeom prst="line">
            <a:avLst/>
          </a:prstGeom>
          <a:ln cap="flat" w="76200">
            <a:solidFill>
              <a:srgbClr val="0F4662"/>
            </a:solidFill>
            <a:prstDash val="solid"/>
            <a:headEnd type="none" len="sm" w="sm"/>
            <a:tailEnd type="none" len="sm" w="sm"/>
          </a:ln>
        </p:spPr>
      </p:sp>
      <p:sp>
        <p:nvSpPr>
          <p:cNvPr name="Freeform 9" id="9"/>
          <p:cNvSpPr/>
          <p:nvPr/>
        </p:nvSpPr>
        <p:spPr>
          <a:xfrm flipH="false" flipV="false" rot="0">
            <a:off x="16202088" y="893859"/>
            <a:ext cx="1679997" cy="249900"/>
          </a:xfrm>
          <a:custGeom>
            <a:avLst/>
            <a:gdLst/>
            <a:ahLst/>
            <a:cxnLst/>
            <a:rect r="r" b="b" t="t" l="l"/>
            <a:pathLst>
              <a:path h="249900" w="1679997">
                <a:moveTo>
                  <a:pt x="0" y="0"/>
                </a:moveTo>
                <a:lnTo>
                  <a:pt x="1679997" y="0"/>
                </a:lnTo>
                <a:lnTo>
                  <a:pt x="1679997" y="249900"/>
                </a:lnTo>
                <a:lnTo>
                  <a:pt x="0" y="2499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0">
            <a:off x="188701" y="9779623"/>
            <a:ext cx="1679997" cy="249900"/>
          </a:xfrm>
          <a:custGeom>
            <a:avLst/>
            <a:gdLst/>
            <a:ahLst/>
            <a:cxnLst/>
            <a:rect r="r" b="b" t="t" l="l"/>
            <a:pathLst>
              <a:path h="249900" w="1679997">
                <a:moveTo>
                  <a:pt x="0" y="0"/>
                </a:moveTo>
                <a:lnTo>
                  <a:pt x="1679998" y="0"/>
                </a:lnTo>
                <a:lnTo>
                  <a:pt x="1679998" y="249899"/>
                </a:lnTo>
                <a:lnTo>
                  <a:pt x="0" y="24989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1" id="11"/>
          <p:cNvSpPr txBox="true"/>
          <p:nvPr/>
        </p:nvSpPr>
        <p:spPr>
          <a:xfrm rot="0">
            <a:off x="17741488" y="9356802"/>
            <a:ext cx="246936" cy="580390"/>
          </a:xfrm>
          <a:prstGeom prst="rect">
            <a:avLst/>
          </a:prstGeom>
        </p:spPr>
        <p:txBody>
          <a:bodyPr anchor="t" rtlCol="false" tIns="0" lIns="0" bIns="0" rIns="0">
            <a:spAutoFit/>
          </a:bodyPr>
          <a:lstStyle/>
          <a:p>
            <a:pPr algn="ctr">
              <a:lnSpc>
                <a:spcPts val="4759"/>
              </a:lnSpc>
            </a:pPr>
            <a:r>
              <a:rPr lang="en-US" sz="3399">
                <a:solidFill>
                  <a:srgbClr val="0F4662"/>
                </a:solidFill>
                <a:latin typeface="Open Sans"/>
              </a:rPr>
              <a:t>5</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TextBox 2" id="2"/>
          <p:cNvSpPr txBox="true"/>
          <p:nvPr/>
        </p:nvSpPr>
        <p:spPr>
          <a:xfrm rot="0">
            <a:off x="729610" y="428942"/>
            <a:ext cx="14491135" cy="1085215"/>
          </a:xfrm>
          <a:prstGeom prst="rect">
            <a:avLst/>
          </a:prstGeom>
        </p:spPr>
        <p:txBody>
          <a:bodyPr anchor="t" rtlCol="false" tIns="0" lIns="0" bIns="0" rIns="0">
            <a:spAutoFit/>
          </a:bodyPr>
          <a:lstStyle/>
          <a:p>
            <a:pPr marL="0" indent="0" lvl="0">
              <a:lnSpc>
                <a:spcPts val="8959"/>
              </a:lnSpc>
              <a:spcBef>
                <a:spcPct val="0"/>
              </a:spcBef>
            </a:pPr>
            <a:r>
              <a:rPr lang="en-US" sz="6399">
                <a:solidFill>
                  <a:srgbClr val="0F4662"/>
                </a:solidFill>
                <a:latin typeface="Cormorant Garamond Bold Italics"/>
              </a:rPr>
              <a:t>les fonctionnalités de notre génerateur de CV</a:t>
            </a:r>
          </a:p>
        </p:txBody>
      </p:sp>
      <p:sp>
        <p:nvSpPr>
          <p:cNvPr name="TextBox 3" id="3"/>
          <p:cNvSpPr txBox="true"/>
          <p:nvPr/>
        </p:nvSpPr>
        <p:spPr>
          <a:xfrm rot="0">
            <a:off x="12984436" y="52070"/>
            <a:ext cx="8115300" cy="887095"/>
          </a:xfrm>
          <a:prstGeom prst="rect">
            <a:avLst/>
          </a:prstGeom>
        </p:spPr>
        <p:txBody>
          <a:bodyPr anchor="t" rtlCol="false" tIns="0" lIns="0" bIns="0" rIns="0">
            <a:spAutoFit/>
          </a:bodyPr>
          <a:lstStyle/>
          <a:p>
            <a:pPr algn="ctr">
              <a:lnSpc>
                <a:spcPts val="7279"/>
              </a:lnSpc>
            </a:pPr>
            <a:r>
              <a:rPr lang="en-US" sz="5199">
                <a:solidFill>
                  <a:srgbClr val="9BBB59"/>
                </a:solidFill>
                <a:latin typeface="Open Sans Bold"/>
              </a:rPr>
              <a:t>VIEW</a:t>
            </a:r>
          </a:p>
        </p:txBody>
      </p:sp>
      <p:sp>
        <p:nvSpPr>
          <p:cNvPr name="AutoShape 4" id="4"/>
          <p:cNvSpPr/>
          <p:nvPr/>
        </p:nvSpPr>
        <p:spPr>
          <a:xfrm>
            <a:off x="-1441639" y="1723024"/>
            <a:ext cx="6492240" cy="0"/>
          </a:xfrm>
          <a:prstGeom prst="line">
            <a:avLst/>
          </a:prstGeom>
          <a:ln cap="flat" w="76200">
            <a:solidFill>
              <a:srgbClr val="0F4662"/>
            </a:solidFill>
            <a:prstDash val="solid"/>
            <a:headEnd type="none" len="sm" w="sm"/>
            <a:tailEnd type="none" len="sm" w="sm"/>
          </a:ln>
        </p:spPr>
      </p:sp>
      <p:sp>
        <p:nvSpPr>
          <p:cNvPr name="Freeform 5" id="5"/>
          <p:cNvSpPr/>
          <p:nvPr/>
        </p:nvSpPr>
        <p:spPr>
          <a:xfrm flipH="false" flipV="false" rot="0">
            <a:off x="16202088" y="893859"/>
            <a:ext cx="1679997" cy="249900"/>
          </a:xfrm>
          <a:custGeom>
            <a:avLst/>
            <a:gdLst/>
            <a:ahLst/>
            <a:cxnLst/>
            <a:rect r="r" b="b" t="t" l="l"/>
            <a:pathLst>
              <a:path h="249900" w="1679997">
                <a:moveTo>
                  <a:pt x="0" y="0"/>
                </a:moveTo>
                <a:lnTo>
                  <a:pt x="1679997" y="0"/>
                </a:lnTo>
                <a:lnTo>
                  <a:pt x="1679997" y="249900"/>
                </a:lnTo>
                <a:lnTo>
                  <a:pt x="0" y="2499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88701" y="9779623"/>
            <a:ext cx="1679997" cy="249900"/>
          </a:xfrm>
          <a:custGeom>
            <a:avLst/>
            <a:gdLst/>
            <a:ahLst/>
            <a:cxnLst/>
            <a:rect r="r" b="b" t="t" l="l"/>
            <a:pathLst>
              <a:path h="249900" w="1679997">
                <a:moveTo>
                  <a:pt x="0" y="0"/>
                </a:moveTo>
                <a:lnTo>
                  <a:pt x="1679998" y="0"/>
                </a:lnTo>
                <a:lnTo>
                  <a:pt x="1679998" y="249899"/>
                </a:lnTo>
                <a:lnTo>
                  <a:pt x="0" y="24989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7" id="7"/>
          <p:cNvSpPr txBox="true"/>
          <p:nvPr/>
        </p:nvSpPr>
        <p:spPr>
          <a:xfrm rot="0">
            <a:off x="1028700" y="3468892"/>
            <a:ext cx="17370635" cy="3737396"/>
          </a:xfrm>
          <a:prstGeom prst="rect">
            <a:avLst/>
          </a:prstGeom>
        </p:spPr>
        <p:txBody>
          <a:bodyPr anchor="t" rtlCol="false" tIns="0" lIns="0" bIns="0" rIns="0">
            <a:spAutoFit/>
          </a:bodyPr>
          <a:lstStyle/>
          <a:p>
            <a:pPr algn="just" marL="0" indent="0" lvl="0">
              <a:lnSpc>
                <a:spcPts val="4876"/>
              </a:lnSpc>
              <a:spcBef>
                <a:spcPct val="0"/>
              </a:spcBef>
            </a:pPr>
          </a:p>
          <a:p>
            <a:pPr algn="just" marL="0" indent="0" lvl="0">
              <a:lnSpc>
                <a:spcPts val="4176"/>
              </a:lnSpc>
              <a:spcBef>
                <a:spcPct val="0"/>
              </a:spcBef>
            </a:pPr>
            <a:r>
              <a:rPr lang="en-US" sz="2983" strike="noStrike" u="none">
                <a:solidFill>
                  <a:srgbClr val="273384"/>
                </a:solidFill>
                <a:latin typeface="Open Sans Bold"/>
              </a:rPr>
              <a:t>Voici les principales fonctionnalités de notre site de générateur de CV :</a:t>
            </a:r>
          </a:p>
          <a:p>
            <a:pPr algn="just" marL="644121" indent="-322061" lvl="1">
              <a:lnSpc>
                <a:spcPts val="4176"/>
              </a:lnSpc>
              <a:spcBef>
                <a:spcPct val="0"/>
              </a:spcBef>
              <a:buFont typeface="Arial"/>
              <a:buChar char="•"/>
            </a:pPr>
            <a:r>
              <a:rPr lang="en-US" sz="2983" strike="noStrike" u="none">
                <a:solidFill>
                  <a:srgbClr val="000000"/>
                </a:solidFill>
                <a:latin typeface="Open Sans"/>
              </a:rPr>
              <a:t>Création de CV en ligne</a:t>
            </a:r>
          </a:p>
          <a:p>
            <a:pPr algn="just" marL="644121" indent="-322061" lvl="1">
              <a:lnSpc>
                <a:spcPts val="4176"/>
              </a:lnSpc>
              <a:spcBef>
                <a:spcPct val="0"/>
              </a:spcBef>
              <a:buFont typeface="Arial"/>
              <a:buChar char="•"/>
            </a:pPr>
            <a:r>
              <a:rPr lang="en-US" sz="2983" strike="noStrike" u="none">
                <a:solidFill>
                  <a:srgbClr val="000000"/>
                </a:solidFill>
                <a:latin typeface="Open Sans"/>
              </a:rPr>
              <a:t>Interface intuitive et facile à utiliser</a:t>
            </a:r>
          </a:p>
          <a:p>
            <a:pPr algn="just" marL="644121" indent="-322061" lvl="1">
              <a:lnSpc>
                <a:spcPts val="4176"/>
              </a:lnSpc>
              <a:spcBef>
                <a:spcPct val="0"/>
              </a:spcBef>
              <a:buFont typeface="Arial"/>
              <a:buChar char="•"/>
            </a:pPr>
            <a:r>
              <a:rPr lang="en-US" sz="2983" strike="noStrike" u="none">
                <a:solidFill>
                  <a:srgbClr val="000000"/>
                </a:solidFill>
                <a:latin typeface="Open Sans"/>
              </a:rPr>
              <a:t>Ajout et modification de vos informations personnelles, professionnelles et scolaires</a:t>
            </a:r>
          </a:p>
          <a:p>
            <a:pPr algn="just" marL="644121" indent="-322061" lvl="1">
              <a:lnSpc>
                <a:spcPts val="4176"/>
              </a:lnSpc>
              <a:spcBef>
                <a:spcPct val="0"/>
              </a:spcBef>
              <a:buFont typeface="Arial"/>
              <a:buChar char="•"/>
            </a:pPr>
            <a:r>
              <a:rPr lang="en-US" sz="2983" strike="noStrike" u="none">
                <a:solidFill>
                  <a:srgbClr val="000000"/>
                </a:solidFill>
                <a:latin typeface="Open Sans"/>
              </a:rPr>
              <a:t>Téléchargement de votre CV en format PDF</a:t>
            </a:r>
          </a:p>
          <a:p>
            <a:pPr algn="just" marL="0" indent="0" lvl="0">
              <a:lnSpc>
                <a:spcPts val="4176"/>
              </a:lnSpc>
              <a:spcBef>
                <a:spcPct val="0"/>
              </a:spcBef>
            </a:pPr>
          </a:p>
        </p:txBody>
      </p:sp>
      <p:sp>
        <p:nvSpPr>
          <p:cNvPr name="TextBox 8" id="8"/>
          <p:cNvSpPr txBox="true"/>
          <p:nvPr/>
        </p:nvSpPr>
        <p:spPr>
          <a:xfrm rot="0">
            <a:off x="10418974" y="1994859"/>
            <a:ext cx="14491135" cy="613408"/>
          </a:xfrm>
          <a:prstGeom prst="rect">
            <a:avLst/>
          </a:prstGeom>
        </p:spPr>
        <p:txBody>
          <a:bodyPr anchor="t" rtlCol="false" tIns="0" lIns="0" bIns="0" rIns="0">
            <a:spAutoFit/>
          </a:bodyPr>
          <a:lstStyle/>
          <a:p>
            <a:pPr marL="0" indent="0" lvl="0">
              <a:lnSpc>
                <a:spcPts val="5040"/>
              </a:lnSpc>
              <a:spcBef>
                <a:spcPct val="0"/>
              </a:spcBef>
            </a:pPr>
            <a:r>
              <a:rPr lang="en-US" sz="3600">
                <a:solidFill>
                  <a:srgbClr val="0F4662"/>
                </a:solidFill>
                <a:latin typeface="Cormorant Garamond Bold Italics"/>
                <a:ea typeface="Cormorant Garamond Bold Italics"/>
              </a:rPr>
              <a:t>Gérer vos CV n'a jama﻿is été aussi simple !</a:t>
            </a:r>
          </a:p>
        </p:txBody>
      </p:sp>
      <p:sp>
        <p:nvSpPr>
          <p:cNvPr name="TextBox 9" id="9"/>
          <p:cNvSpPr txBox="true"/>
          <p:nvPr/>
        </p:nvSpPr>
        <p:spPr>
          <a:xfrm rot="0">
            <a:off x="17741488" y="9356802"/>
            <a:ext cx="246936" cy="580390"/>
          </a:xfrm>
          <a:prstGeom prst="rect">
            <a:avLst/>
          </a:prstGeom>
        </p:spPr>
        <p:txBody>
          <a:bodyPr anchor="t" rtlCol="false" tIns="0" lIns="0" bIns="0" rIns="0">
            <a:spAutoFit/>
          </a:bodyPr>
          <a:lstStyle/>
          <a:p>
            <a:pPr algn="ctr">
              <a:lnSpc>
                <a:spcPts val="4759"/>
              </a:lnSpc>
            </a:pPr>
            <a:r>
              <a:rPr lang="en-US" sz="3399">
                <a:solidFill>
                  <a:srgbClr val="0F4662"/>
                </a:solidFill>
                <a:latin typeface="Open Sans"/>
              </a:rPr>
              <a:t>6</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TextBox 2" id="2"/>
          <p:cNvSpPr txBox="true"/>
          <p:nvPr/>
        </p:nvSpPr>
        <p:spPr>
          <a:xfrm rot="0">
            <a:off x="729610" y="428942"/>
            <a:ext cx="12696257" cy="1085215"/>
          </a:xfrm>
          <a:prstGeom prst="rect">
            <a:avLst/>
          </a:prstGeom>
        </p:spPr>
        <p:txBody>
          <a:bodyPr anchor="t" rtlCol="false" tIns="0" lIns="0" bIns="0" rIns="0">
            <a:spAutoFit/>
          </a:bodyPr>
          <a:lstStyle/>
          <a:p>
            <a:pPr marL="0" indent="0" lvl="0">
              <a:lnSpc>
                <a:spcPts val="8959"/>
              </a:lnSpc>
              <a:spcBef>
                <a:spcPct val="0"/>
              </a:spcBef>
            </a:pPr>
            <a:r>
              <a:rPr lang="en-US" sz="6399">
                <a:solidFill>
                  <a:srgbClr val="0F4662"/>
                </a:solidFill>
                <a:latin typeface="Cormorant Garamond Bold Italics"/>
              </a:rPr>
              <a:t>les interfaces de notre génerateur de CV:</a:t>
            </a:r>
          </a:p>
        </p:txBody>
      </p:sp>
      <p:sp>
        <p:nvSpPr>
          <p:cNvPr name="TextBox 3" id="3"/>
          <p:cNvSpPr txBox="true"/>
          <p:nvPr/>
        </p:nvSpPr>
        <p:spPr>
          <a:xfrm rot="0">
            <a:off x="12984436" y="52070"/>
            <a:ext cx="8115300" cy="887095"/>
          </a:xfrm>
          <a:prstGeom prst="rect">
            <a:avLst/>
          </a:prstGeom>
        </p:spPr>
        <p:txBody>
          <a:bodyPr anchor="t" rtlCol="false" tIns="0" lIns="0" bIns="0" rIns="0">
            <a:spAutoFit/>
          </a:bodyPr>
          <a:lstStyle/>
          <a:p>
            <a:pPr algn="ctr">
              <a:lnSpc>
                <a:spcPts val="7279"/>
              </a:lnSpc>
            </a:pPr>
            <a:r>
              <a:rPr lang="en-US" sz="5199">
                <a:solidFill>
                  <a:srgbClr val="9BBB59"/>
                </a:solidFill>
                <a:latin typeface="Open Sans Bold"/>
              </a:rPr>
              <a:t>VIEW</a:t>
            </a:r>
          </a:p>
        </p:txBody>
      </p:sp>
      <p:sp>
        <p:nvSpPr>
          <p:cNvPr name="AutoShape 4" id="4"/>
          <p:cNvSpPr/>
          <p:nvPr/>
        </p:nvSpPr>
        <p:spPr>
          <a:xfrm>
            <a:off x="-1441639" y="1723024"/>
            <a:ext cx="6492240" cy="0"/>
          </a:xfrm>
          <a:prstGeom prst="line">
            <a:avLst/>
          </a:prstGeom>
          <a:ln cap="flat" w="76200">
            <a:solidFill>
              <a:srgbClr val="0F4662"/>
            </a:solidFill>
            <a:prstDash val="solid"/>
            <a:headEnd type="none" len="sm" w="sm"/>
            <a:tailEnd type="none" len="sm" w="sm"/>
          </a:ln>
        </p:spPr>
      </p:sp>
      <p:sp>
        <p:nvSpPr>
          <p:cNvPr name="Freeform 5" id="5"/>
          <p:cNvSpPr/>
          <p:nvPr/>
        </p:nvSpPr>
        <p:spPr>
          <a:xfrm flipH="false" flipV="false" rot="0">
            <a:off x="16202088" y="893859"/>
            <a:ext cx="1679997" cy="249900"/>
          </a:xfrm>
          <a:custGeom>
            <a:avLst/>
            <a:gdLst/>
            <a:ahLst/>
            <a:cxnLst/>
            <a:rect r="r" b="b" t="t" l="l"/>
            <a:pathLst>
              <a:path h="249900" w="1679997">
                <a:moveTo>
                  <a:pt x="0" y="0"/>
                </a:moveTo>
                <a:lnTo>
                  <a:pt x="1679997" y="0"/>
                </a:lnTo>
                <a:lnTo>
                  <a:pt x="1679997" y="249900"/>
                </a:lnTo>
                <a:lnTo>
                  <a:pt x="0" y="2499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88701" y="9779623"/>
            <a:ext cx="1679997" cy="249900"/>
          </a:xfrm>
          <a:custGeom>
            <a:avLst/>
            <a:gdLst/>
            <a:ahLst/>
            <a:cxnLst/>
            <a:rect r="r" b="b" t="t" l="l"/>
            <a:pathLst>
              <a:path h="249900" w="1679997">
                <a:moveTo>
                  <a:pt x="0" y="0"/>
                </a:moveTo>
                <a:lnTo>
                  <a:pt x="1679998" y="0"/>
                </a:lnTo>
                <a:lnTo>
                  <a:pt x="1679998" y="249899"/>
                </a:lnTo>
                <a:lnTo>
                  <a:pt x="0" y="24989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1214914" y="2586177"/>
            <a:ext cx="15158126" cy="6672123"/>
          </a:xfrm>
          <a:custGeom>
            <a:avLst/>
            <a:gdLst/>
            <a:ahLst/>
            <a:cxnLst/>
            <a:rect r="r" b="b" t="t" l="l"/>
            <a:pathLst>
              <a:path h="6672123" w="15158126">
                <a:moveTo>
                  <a:pt x="0" y="0"/>
                </a:moveTo>
                <a:lnTo>
                  <a:pt x="15158126" y="0"/>
                </a:lnTo>
                <a:lnTo>
                  <a:pt x="15158126" y="6672123"/>
                </a:lnTo>
                <a:lnTo>
                  <a:pt x="0" y="6672123"/>
                </a:lnTo>
                <a:lnTo>
                  <a:pt x="0" y="0"/>
                </a:lnTo>
                <a:close/>
              </a:path>
            </a:pathLst>
          </a:custGeom>
          <a:blipFill>
            <a:blip r:embed="rId4"/>
            <a:stretch>
              <a:fillRect l="-2548" t="0" r="-2548" b="-6293"/>
            </a:stretch>
          </a:blipFill>
        </p:spPr>
      </p:sp>
      <p:sp>
        <p:nvSpPr>
          <p:cNvPr name="TextBox 8" id="8"/>
          <p:cNvSpPr txBox="true"/>
          <p:nvPr/>
        </p:nvSpPr>
        <p:spPr>
          <a:xfrm rot="0">
            <a:off x="17741488" y="9356802"/>
            <a:ext cx="246936" cy="580390"/>
          </a:xfrm>
          <a:prstGeom prst="rect">
            <a:avLst/>
          </a:prstGeom>
        </p:spPr>
        <p:txBody>
          <a:bodyPr anchor="t" rtlCol="false" tIns="0" lIns="0" bIns="0" rIns="0">
            <a:spAutoFit/>
          </a:bodyPr>
          <a:lstStyle/>
          <a:p>
            <a:pPr algn="ctr">
              <a:lnSpc>
                <a:spcPts val="4759"/>
              </a:lnSpc>
            </a:pPr>
            <a:r>
              <a:rPr lang="en-US" sz="3399">
                <a:solidFill>
                  <a:srgbClr val="0F4662"/>
                </a:solidFill>
                <a:latin typeface="Open Sans"/>
              </a:rPr>
              <a:t>7</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TextBox 2" id="2"/>
          <p:cNvSpPr txBox="true"/>
          <p:nvPr/>
        </p:nvSpPr>
        <p:spPr>
          <a:xfrm rot="0">
            <a:off x="729610" y="428942"/>
            <a:ext cx="12696257" cy="1085215"/>
          </a:xfrm>
          <a:prstGeom prst="rect">
            <a:avLst/>
          </a:prstGeom>
        </p:spPr>
        <p:txBody>
          <a:bodyPr anchor="t" rtlCol="false" tIns="0" lIns="0" bIns="0" rIns="0">
            <a:spAutoFit/>
          </a:bodyPr>
          <a:lstStyle/>
          <a:p>
            <a:pPr marL="0" indent="0" lvl="0">
              <a:lnSpc>
                <a:spcPts val="8959"/>
              </a:lnSpc>
              <a:spcBef>
                <a:spcPct val="0"/>
              </a:spcBef>
            </a:pPr>
            <a:r>
              <a:rPr lang="en-US" sz="6399">
                <a:solidFill>
                  <a:srgbClr val="0F4662"/>
                </a:solidFill>
                <a:latin typeface="Cormorant Garamond Bold Italics"/>
              </a:rPr>
              <a:t>les interfaces de notre génerateur de CV:</a:t>
            </a:r>
          </a:p>
        </p:txBody>
      </p:sp>
      <p:sp>
        <p:nvSpPr>
          <p:cNvPr name="TextBox 3" id="3"/>
          <p:cNvSpPr txBox="true"/>
          <p:nvPr/>
        </p:nvSpPr>
        <p:spPr>
          <a:xfrm rot="0">
            <a:off x="12984436" y="52070"/>
            <a:ext cx="8115300" cy="887095"/>
          </a:xfrm>
          <a:prstGeom prst="rect">
            <a:avLst/>
          </a:prstGeom>
        </p:spPr>
        <p:txBody>
          <a:bodyPr anchor="t" rtlCol="false" tIns="0" lIns="0" bIns="0" rIns="0">
            <a:spAutoFit/>
          </a:bodyPr>
          <a:lstStyle/>
          <a:p>
            <a:pPr algn="ctr">
              <a:lnSpc>
                <a:spcPts val="7279"/>
              </a:lnSpc>
            </a:pPr>
            <a:r>
              <a:rPr lang="en-US" sz="5199">
                <a:solidFill>
                  <a:srgbClr val="9BBB59"/>
                </a:solidFill>
                <a:latin typeface="Open Sans Bold"/>
              </a:rPr>
              <a:t>VIEW</a:t>
            </a:r>
          </a:p>
        </p:txBody>
      </p:sp>
      <p:sp>
        <p:nvSpPr>
          <p:cNvPr name="AutoShape 4" id="4"/>
          <p:cNvSpPr/>
          <p:nvPr/>
        </p:nvSpPr>
        <p:spPr>
          <a:xfrm>
            <a:off x="-1441639" y="1723024"/>
            <a:ext cx="6492240" cy="0"/>
          </a:xfrm>
          <a:prstGeom prst="line">
            <a:avLst/>
          </a:prstGeom>
          <a:ln cap="flat" w="76200">
            <a:solidFill>
              <a:srgbClr val="0F4662"/>
            </a:solidFill>
            <a:prstDash val="solid"/>
            <a:headEnd type="none" len="sm" w="sm"/>
            <a:tailEnd type="none" len="sm" w="sm"/>
          </a:ln>
        </p:spPr>
      </p:sp>
      <p:sp>
        <p:nvSpPr>
          <p:cNvPr name="Freeform 5" id="5"/>
          <p:cNvSpPr/>
          <p:nvPr/>
        </p:nvSpPr>
        <p:spPr>
          <a:xfrm flipH="false" flipV="false" rot="0">
            <a:off x="16202088" y="893859"/>
            <a:ext cx="1679997" cy="249900"/>
          </a:xfrm>
          <a:custGeom>
            <a:avLst/>
            <a:gdLst/>
            <a:ahLst/>
            <a:cxnLst/>
            <a:rect r="r" b="b" t="t" l="l"/>
            <a:pathLst>
              <a:path h="249900" w="1679997">
                <a:moveTo>
                  <a:pt x="0" y="0"/>
                </a:moveTo>
                <a:lnTo>
                  <a:pt x="1679997" y="0"/>
                </a:lnTo>
                <a:lnTo>
                  <a:pt x="1679997" y="249900"/>
                </a:lnTo>
                <a:lnTo>
                  <a:pt x="0" y="2499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88701" y="9779623"/>
            <a:ext cx="1679997" cy="249900"/>
          </a:xfrm>
          <a:custGeom>
            <a:avLst/>
            <a:gdLst/>
            <a:ahLst/>
            <a:cxnLst/>
            <a:rect r="r" b="b" t="t" l="l"/>
            <a:pathLst>
              <a:path h="249900" w="1679997">
                <a:moveTo>
                  <a:pt x="0" y="0"/>
                </a:moveTo>
                <a:lnTo>
                  <a:pt x="1679998" y="0"/>
                </a:lnTo>
                <a:lnTo>
                  <a:pt x="1679998" y="249899"/>
                </a:lnTo>
                <a:lnTo>
                  <a:pt x="0" y="24989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729610" y="2362392"/>
            <a:ext cx="10652518" cy="5562216"/>
          </a:xfrm>
          <a:custGeom>
            <a:avLst/>
            <a:gdLst/>
            <a:ahLst/>
            <a:cxnLst/>
            <a:rect r="r" b="b" t="t" l="l"/>
            <a:pathLst>
              <a:path h="5562216" w="10652518">
                <a:moveTo>
                  <a:pt x="0" y="0"/>
                </a:moveTo>
                <a:lnTo>
                  <a:pt x="10652517" y="0"/>
                </a:lnTo>
                <a:lnTo>
                  <a:pt x="10652517" y="5562216"/>
                </a:lnTo>
                <a:lnTo>
                  <a:pt x="0" y="5562216"/>
                </a:lnTo>
                <a:lnTo>
                  <a:pt x="0" y="0"/>
                </a:lnTo>
                <a:close/>
              </a:path>
            </a:pathLst>
          </a:custGeom>
          <a:blipFill>
            <a:blip r:embed="rId4"/>
            <a:stretch>
              <a:fillRect l="0" t="-8624" r="0" b="-8624"/>
            </a:stretch>
          </a:blipFill>
        </p:spPr>
      </p:sp>
      <p:sp>
        <p:nvSpPr>
          <p:cNvPr name="Freeform 8" id="8"/>
          <p:cNvSpPr/>
          <p:nvPr/>
        </p:nvSpPr>
        <p:spPr>
          <a:xfrm flipH="false" flipV="false" rot="0">
            <a:off x="10091684" y="4588307"/>
            <a:ext cx="6950402" cy="5191315"/>
          </a:xfrm>
          <a:custGeom>
            <a:avLst/>
            <a:gdLst/>
            <a:ahLst/>
            <a:cxnLst/>
            <a:rect r="r" b="b" t="t" l="l"/>
            <a:pathLst>
              <a:path h="5191315" w="6950402">
                <a:moveTo>
                  <a:pt x="0" y="0"/>
                </a:moveTo>
                <a:lnTo>
                  <a:pt x="6950402" y="0"/>
                </a:lnTo>
                <a:lnTo>
                  <a:pt x="6950402" y="5191316"/>
                </a:lnTo>
                <a:lnTo>
                  <a:pt x="0" y="5191316"/>
                </a:lnTo>
                <a:lnTo>
                  <a:pt x="0" y="0"/>
                </a:lnTo>
                <a:close/>
              </a:path>
            </a:pathLst>
          </a:custGeom>
          <a:blipFill>
            <a:blip r:embed="rId5"/>
            <a:stretch>
              <a:fillRect l="-8818" t="-2406" r="0" b="-2406"/>
            </a:stretch>
          </a:blipFill>
        </p:spPr>
      </p:sp>
      <p:sp>
        <p:nvSpPr>
          <p:cNvPr name="TextBox 9" id="9"/>
          <p:cNvSpPr txBox="true"/>
          <p:nvPr/>
        </p:nvSpPr>
        <p:spPr>
          <a:xfrm rot="0">
            <a:off x="17741488" y="9356802"/>
            <a:ext cx="246936" cy="580390"/>
          </a:xfrm>
          <a:prstGeom prst="rect">
            <a:avLst/>
          </a:prstGeom>
        </p:spPr>
        <p:txBody>
          <a:bodyPr anchor="t" rtlCol="false" tIns="0" lIns="0" bIns="0" rIns="0">
            <a:spAutoFit/>
          </a:bodyPr>
          <a:lstStyle/>
          <a:p>
            <a:pPr algn="ctr">
              <a:lnSpc>
                <a:spcPts val="4759"/>
              </a:lnSpc>
            </a:pPr>
            <a:r>
              <a:rPr lang="en-US" sz="3399">
                <a:solidFill>
                  <a:srgbClr val="0F4662"/>
                </a:solidFill>
                <a:latin typeface="Open Sans"/>
              </a:rPr>
              <a:t>8</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TextBox 2" id="2"/>
          <p:cNvSpPr txBox="true"/>
          <p:nvPr/>
        </p:nvSpPr>
        <p:spPr>
          <a:xfrm rot="0">
            <a:off x="729610" y="428942"/>
            <a:ext cx="12696257" cy="1085215"/>
          </a:xfrm>
          <a:prstGeom prst="rect">
            <a:avLst/>
          </a:prstGeom>
        </p:spPr>
        <p:txBody>
          <a:bodyPr anchor="t" rtlCol="false" tIns="0" lIns="0" bIns="0" rIns="0">
            <a:spAutoFit/>
          </a:bodyPr>
          <a:lstStyle/>
          <a:p>
            <a:pPr marL="0" indent="0" lvl="0">
              <a:lnSpc>
                <a:spcPts val="8959"/>
              </a:lnSpc>
              <a:spcBef>
                <a:spcPct val="0"/>
              </a:spcBef>
            </a:pPr>
            <a:r>
              <a:rPr lang="en-US" sz="6399">
                <a:solidFill>
                  <a:srgbClr val="0F4662"/>
                </a:solidFill>
                <a:latin typeface="Cormorant Garamond Bold Italics"/>
              </a:rPr>
              <a:t>les interfaces de notre génerateur de CV:</a:t>
            </a:r>
          </a:p>
        </p:txBody>
      </p:sp>
      <p:sp>
        <p:nvSpPr>
          <p:cNvPr name="TextBox 3" id="3"/>
          <p:cNvSpPr txBox="true"/>
          <p:nvPr/>
        </p:nvSpPr>
        <p:spPr>
          <a:xfrm rot="0">
            <a:off x="12984436" y="52070"/>
            <a:ext cx="8115300" cy="887095"/>
          </a:xfrm>
          <a:prstGeom prst="rect">
            <a:avLst/>
          </a:prstGeom>
        </p:spPr>
        <p:txBody>
          <a:bodyPr anchor="t" rtlCol="false" tIns="0" lIns="0" bIns="0" rIns="0">
            <a:spAutoFit/>
          </a:bodyPr>
          <a:lstStyle/>
          <a:p>
            <a:pPr algn="ctr">
              <a:lnSpc>
                <a:spcPts val="7279"/>
              </a:lnSpc>
            </a:pPr>
            <a:r>
              <a:rPr lang="en-US" sz="5199">
                <a:solidFill>
                  <a:srgbClr val="9BBB59"/>
                </a:solidFill>
                <a:latin typeface="Open Sans Bold"/>
              </a:rPr>
              <a:t>VIEW</a:t>
            </a:r>
          </a:p>
        </p:txBody>
      </p:sp>
      <p:sp>
        <p:nvSpPr>
          <p:cNvPr name="AutoShape 4" id="4"/>
          <p:cNvSpPr/>
          <p:nvPr/>
        </p:nvSpPr>
        <p:spPr>
          <a:xfrm>
            <a:off x="-1441639" y="1723024"/>
            <a:ext cx="6492240" cy="0"/>
          </a:xfrm>
          <a:prstGeom prst="line">
            <a:avLst/>
          </a:prstGeom>
          <a:ln cap="flat" w="76200">
            <a:solidFill>
              <a:srgbClr val="0F4662"/>
            </a:solidFill>
            <a:prstDash val="solid"/>
            <a:headEnd type="none" len="sm" w="sm"/>
            <a:tailEnd type="none" len="sm" w="sm"/>
          </a:ln>
        </p:spPr>
      </p:sp>
      <p:sp>
        <p:nvSpPr>
          <p:cNvPr name="Freeform 5" id="5"/>
          <p:cNvSpPr/>
          <p:nvPr/>
        </p:nvSpPr>
        <p:spPr>
          <a:xfrm flipH="false" flipV="false" rot="0">
            <a:off x="16202088" y="893859"/>
            <a:ext cx="1679997" cy="249900"/>
          </a:xfrm>
          <a:custGeom>
            <a:avLst/>
            <a:gdLst/>
            <a:ahLst/>
            <a:cxnLst/>
            <a:rect r="r" b="b" t="t" l="l"/>
            <a:pathLst>
              <a:path h="249900" w="1679997">
                <a:moveTo>
                  <a:pt x="0" y="0"/>
                </a:moveTo>
                <a:lnTo>
                  <a:pt x="1679997" y="0"/>
                </a:lnTo>
                <a:lnTo>
                  <a:pt x="1679997" y="249900"/>
                </a:lnTo>
                <a:lnTo>
                  <a:pt x="0" y="2499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88701" y="9779623"/>
            <a:ext cx="1679997" cy="249900"/>
          </a:xfrm>
          <a:custGeom>
            <a:avLst/>
            <a:gdLst/>
            <a:ahLst/>
            <a:cxnLst/>
            <a:rect r="r" b="b" t="t" l="l"/>
            <a:pathLst>
              <a:path h="249900" w="1679997">
                <a:moveTo>
                  <a:pt x="0" y="0"/>
                </a:moveTo>
                <a:lnTo>
                  <a:pt x="1679998" y="0"/>
                </a:lnTo>
                <a:lnTo>
                  <a:pt x="1679998" y="249899"/>
                </a:lnTo>
                <a:lnTo>
                  <a:pt x="0" y="24989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1028700" y="2006936"/>
            <a:ext cx="15741137" cy="7526875"/>
          </a:xfrm>
          <a:custGeom>
            <a:avLst/>
            <a:gdLst/>
            <a:ahLst/>
            <a:cxnLst/>
            <a:rect r="r" b="b" t="t" l="l"/>
            <a:pathLst>
              <a:path h="7526875" w="15741137">
                <a:moveTo>
                  <a:pt x="0" y="0"/>
                </a:moveTo>
                <a:lnTo>
                  <a:pt x="15741137" y="0"/>
                </a:lnTo>
                <a:lnTo>
                  <a:pt x="15741137" y="7526875"/>
                </a:lnTo>
                <a:lnTo>
                  <a:pt x="0" y="7526875"/>
                </a:lnTo>
                <a:lnTo>
                  <a:pt x="0" y="0"/>
                </a:lnTo>
                <a:close/>
              </a:path>
            </a:pathLst>
          </a:custGeom>
          <a:blipFill>
            <a:blip r:embed="rId4"/>
            <a:stretch>
              <a:fillRect l="0" t="0" r="0" b="0"/>
            </a:stretch>
          </a:blipFill>
        </p:spPr>
      </p:sp>
      <p:sp>
        <p:nvSpPr>
          <p:cNvPr name="TextBox 8" id="8"/>
          <p:cNvSpPr txBox="true"/>
          <p:nvPr/>
        </p:nvSpPr>
        <p:spPr>
          <a:xfrm rot="0">
            <a:off x="17741488" y="9356802"/>
            <a:ext cx="246936" cy="580390"/>
          </a:xfrm>
          <a:prstGeom prst="rect">
            <a:avLst/>
          </a:prstGeom>
        </p:spPr>
        <p:txBody>
          <a:bodyPr anchor="t" rtlCol="false" tIns="0" lIns="0" bIns="0" rIns="0">
            <a:spAutoFit/>
          </a:bodyPr>
          <a:lstStyle/>
          <a:p>
            <a:pPr algn="ctr">
              <a:lnSpc>
                <a:spcPts val="4759"/>
              </a:lnSpc>
            </a:pPr>
            <a:r>
              <a:rPr lang="en-US" sz="3399">
                <a:solidFill>
                  <a:srgbClr val="0F4662"/>
                </a:solidFill>
                <a:latin typeface="Open Sans"/>
              </a:rPr>
              <a:t>9</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TextBox 2" id="2"/>
          <p:cNvSpPr txBox="true"/>
          <p:nvPr/>
        </p:nvSpPr>
        <p:spPr>
          <a:xfrm rot="0">
            <a:off x="729610" y="428942"/>
            <a:ext cx="12696257" cy="1085215"/>
          </a:xfrm>
          <a:prstGeom prst="rect">
            <a:avLst/>
          </a:prstGeom>
        </p:spPr>
        <p:txBody>
          <a:bodyPr anchor="t" rtlCol="false" tIns="0" lIns="0" bIns="0" rIns="0">
            <a:spAutoFit/>
          </a:bodyPr>
          <a:lstStyle/>
          <a:p>
            <a:pPr marL="0" indent="0" lvl="0">
              <a:lnSpc>
                <a:spcPts val="8959"/>
              </a:lnSpc>
              <a:spcBef>
                <a:spcPct val="0"/>
              </a:spcBef>
            </a:pPr>
            <a:r>
              <a:rPr lang="en-US" sz="6399">
                <a:solidFill>
                  <a:srgbClr val="0F4662"/>
                </a:solidFill>
                <a:latin typeface="Cormorant Garamond Bold Italics"/>
              </a:rPr>
              <a:t>les interfaces de notre génerateur de CV:</a:t>
            </a:r>
          </a:p>
        </p:txBody>
      </p:sp>
      <p:sp>
        <p:nvSpPr>
          <p:cNvPr name="TextBox 3" id="3"/>
          <p:cNvSpPr txBox="true"/>
          <p:nvPr/>
        </p:nvSpPr>
        <p:spPr>
          <a:xfrm rot="0">
            <a:off x="12984436" y="52070"/>
            <a:ext cx="8115300" cy="887095"/>
          </a:xfrm>
          <a:prstGeom prst="rect">
            <a:avLst/>
          </a:prstGeom>
        </p:spPr>
        <p:txBody>
          <a:bodyPr anchor="t" rtlCol="false" tIns="0" lIns="0" bIns="0" rIns="0">
            <a:spAutoFit/>
          </a:bodyPr>
          <a:lstStyle/>
          <a:p>
            <a:pPr algn="ctr">
              <a:lnSpc>
                <a:spcPts val="7279"/>
              </a:lnSpc>
            </a:pPr>
            <a:r>
              <a:rPr lang="en-US" sz="5199">
                <a:solidFill>
                  <a:srgbClr val="9BBB59"/>
                </a:solidFill>
                <a:latin typeface="Open Sans Bold"/>
              </a:rPr>
              <a:t>VIEW</a:t>
            </a:r>
          </a:p>
        </p:txBody>
      </p:sp>
      <p:sp>
        <p:nvSpPr>
          <p:cNvPr name="AutoShape 4" id="4"/>
          <p:cNvSpPr/>
          <p:nvPr/>
        </p:nvSpPr>
        <p:spPr>
          <a:xfrm>
            <a:off x="-1441639" y="1723024"/>
            <a:ext cx="6492240" cy="0"/>
          </a:xfrm>
          <a:prstGeom prst="line">
            <a:avLst/>
          </a:prstGeom>
          <a:ln cap="flat" w="76200">
            <a:solidFill>
              <a:srgbClr val="0F4662"/>
            </a:solidFill>
            <a:prstDash val="solid"/>
            <a:headEnd type="none" len="sm" w="sm"/>
            <a:tailEnd type="none" len="sm" w="sm"/>
          </a:ln>
        </p:spPr>
      </p:sp>
      <p:sp>
        <p:nvSpPr>
          <p:cNvPr name="Freeform 5" id="5"/>
          <p:cNvSpPr/>
          <p:nvPr/>
        </p:nvSpPr>
        <p:spPr>
          <a:xfrm flipH="false" flipV="false" rot="0">
            <a:off x="16202088" y="893859"/>
            <a:ext cx="1679997" cy="249900"/>
          </a:xfrm>
          <a:custGeom>
            <a:avLst/>
            <a:gdLst/>
            <a:ahLst/>
            <a:cxnLst/>
            <a:rect r="r" b="b" t="t" l="l"/>
            <a:pathLst>
              <a:path h="249900" w="1679997">
                <a:moveTo>
                  <a:pt x="0" y="0"/>
                </a:moveTo>
                <a:lnTo>
                  <a:pt x="1679997" y="0"/>
                </a:lnTo>
                <a:lnTo>
                  <a:pt x="1679997" y="249900"/>
                </a:lnTo>
                <a:lnTo>
                  <a:pt x="0" y="2499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88701" y="9779623"/>
            <a:ext cx="1679997" cy="249900"/>
          </a:xfrm>
          <a:custGeom>
            <a:avLst/>
            <a:gdLst/>
            <a:ahLst/>
            <a:cxnLst/>
            <a:rect r="r" b="b" t="t" l="l"/>
            <a:pathLst>
              <a:path h="249900" w="1679997">
                <a:moveTo>
                  <a:pt x="0" y="0"/>
                </a:moveTo>
                <a:lnTo>
                  <a:pt x="1679998" y="0"/>
                </a:lnTo>
                <a:lnTo>
                  <a:pt x="1679998" y="249899"/>
                </a:lnTo>
                <a:lnTo>
                  <a:pt x="0" y="24989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188701" y="1932574"/>
            <a:ext cx="12019551" cy="5647819"/>
          </a:xfrm>
          <a:custGeom>
            <a:avLst/>
            <a:gdLst/>
            <a:ahLst/>
            <a:cxnLst/>
            <a:rect r="r" b="b" t="t" l="l"/>
            <a:pathLst>
              <a:path h="5647819" w="12019551">
                <a:moveTo>
                  <a:pt x="0" y="0"/>
                </a:moveTo>
                <a:lnTo>
                  <a:pt x="12019551" y="0"/>
                </a:lnTo>
                <a:lnTo>
                  <a:pt x="12019551" y="5647820"/>
                </a:lnTo>
                <a:lnTo>
                  <a:pt x="0" y="5647820"/>
                </a:lnTo>
                <a:lnTo>
                  <a:pt x="0" y="0"/>
                </a:lnTo>
                <a:close/>
              </a:path>
            </a:pathLst>
          </a:custGeom>
          <a:blipFill>
            <a:blip r:embed="rId4"/>
            <a:stretch>
              <a:fillRect l="0" t="0" r="0" b="0"/>
            </a:stretch>
          </a:blipFill>
        </p:spPr>
      </p:sp>
      <p:sp>
        <p:nvSpPr>
          <p:cNvPr name="Freeform 8" id="8"/>
          <p:cNvSpPr/>
          <p:nvPr/>
        </p:nvSpPr>
        <p:spPr>
          <a:xfrm flipH="false" flipV="false" rot="0">
            <a:off x="7077738" y="4756484"/>
            <a:ext cx="10636359" cy="4986694"/>
          </a:xfrm>
          <a:custGeom>
            <a:avLst/>
            <a:gdLst/>
            <a:ahLst/>
            <a:cxnLst/>
            <a:rect r="r" b="b" t="t" l="l"/>
            <a:pathLst>
              <a:path h="4986694" w="10636359">
                <a:moveTo>
                  <a:pt x="0" y="0"/>
                </a:moveTo>
                <a:lnTo>
                  <a:pt x="10636359" y="0"/>
                </a:lnTo>
                <a:lnTo>
                  <a:pt x="10636359" y="4986694"/>
                </a:lnTo>
                <a:lnTo>
                  <a:pt x="0" y="4986694"/>
                </a:lnTo>
                <a:lnTo>
                  <a:pt x="0" y="0"/>
                </a:lnTo>
                <a:close/>
              </a:path>
            </a:pathLst>
          </a:custGeom>
          <a:blipFill>
            <a:blip r:embed="rId5"/>
            <a:stretch>
              <a:fillRect l="0" t="0" r="0" b="0"/>
            </a:stretch>
          </a:blipFill>
        </p:spPr>
      </p:sp>
      <p:sp>
        <p:nvSpPr>
          <p:cNvPr name="TextBox 9" id="9"/>
          <p:cNvSpPr txBox="true"/>
          <p:nvPr/>
        </p:nvSpPr>
        <p:spPr>
          <a:xfrm rot="0">
            <a:off x="17635209" y="9449132"/>
            <a:ext cx="493752" cy="580390"/>
          </a:xfrm>
          <a:prstGeom prst="rect">
            <a:avLst/>
          </a:prstGeom>
        </p:spPr>
        <p:txBody>
          <a:bodyPr anchor="t" rtlCol="false" tIns="0" lIns="0" bIns="0" rIns="0">
            <a:spAutoFit/>
          </a:bodyPr>
          <a:lstStyle/>
          <a:p>
            <a:pPr algn="ctr">
              <a:lnSpc>
                <a:spcPts val="4759"/>
              </a:lnSpc>
            </a:pPr>
            <a:r>
              <a:rPr lang="en-US" sz="3399">
                <a:solidFill>
                  <a:srgbClr val="0F4662"/>
                </a:solidFill>
                <a:latin typeface="Open Sans"/>
              </a:rPr>
              <a:t>10</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TextBox 2" id="2"/>
          <p:cNvSpPr txBox="true"/>
          <p:nvPr/>
        </p:nvSpPr>
        <p:spPr>
          <a:xfrm rot="0">
            <a:off x="729610" y="428942"/>
            <a:ext cx="12696257" cy="1085215"/>
          </a:xfrm>
          <a:prstGeom prst="rect">
            <a:avLst/>
          </a:prstGeom>
        </p:spPr>
        <p:txBody>
          <a:bodyPr anchor="t" rtlCol="false" tIns="0" lIns="0" bIns="0" rIns="0">
            <a:spAutoFit/>
          </a:bodyPr>
          <a:lstStyle/>
          <a:p>
            <a:pPr marL="0" indent="0" lvl="0">
              <a:lnSpc>
                <a:spcPts val="8959"/>
              </a:lnSpc>
              <a:spcBef>
                <a:spcPct val="0"/>
              </a:spcBef>
            </a:pPr>
            <a:r>
              <a:rPr lang="en-US" sz="6399">
                <a:solidFill>
                  <a:srgbClr val="0F4662"/>
                </a:solidFill>
                <a:latin typeface="Cormorant Garamond Bold Italics"/>
              </a:rPr>
              <a:t>les interfaces de notre génerateur de CV:</a:t>
            </a:r>
          </a:p>
        </p:txBody>
      </p:sp>
      <p:sp>
        <p:nvSpPr>
          <p:cNvPr name="TextBox 3" id="3"/>
          <p:cNvSpPr txBox="true"/>
          <p:nvPr/>
        </p:nvSpPr>
        <p:spPr>
          <a:xfrm rot="0">
            <a:off x="12984436" y="52070"/>
            <a:ext cx="8115300" cy="887095"/>
          </a:xfrm>
          <a:prstGeom prst="rect">
            <a:avLst/>
          </a:prstGeom>
        </p:spPr>
        <p:txBody>
          <a:bodyPr anchor="t" rtlCol="false" tIns="0" lIns="0" bIns="0" rIns="0">
            <a:spAutoFit/>
          </a:bodyPr>
          <a:lstStyle/>
          <a:p>
            <a:pPr algn="ctr">
              <a:lnSpc>
                <a:spcPts val="7279"/>
              </a:lnSpc>
            </a:pPr>
            <a:r>
              <a:rPr lang="en-US" sz="5199">
                <a:solidFill>
                  <a:srgbClr val="9BBB59"/>
                </a:solidFill>
                <a:latin typeface="Open Sans Bold"/>
              </a:rPr>
              <a:t>VIEW</a:t>
            </a:r>
          </a:p>
        </p:txBody>
      </p:sp>
      <p:sp>
        <p:nvSpPr>
          <p:cNvPr name="AutoShape 4" id="4"/>
          <p:cNvSpPr/>
          <p:nvPr/>
        </p:nvSpPr>
        <p:spPr>
          <a:xfrm>
            <a:off x="-1441639" y="1723024"/>
            <a:ext cx="6492240" cy="0"/>
          </a:xfrm>
          <a:prstGeom prst="line">
            <a:avLst/>
          </a:prstGeom>
          <a:ln cap="flat" w="76200">
            <a:solidFill>
              <a:srgbClr val="0F4662"/>
            </a:solidFill>
            <a:prstDash val="solid"/>
            <a:headEnd type="none" len="sm" w="sm"/>
            <a:tailEnd type="none" len="sm" w="sm"/>
          </a:ln>
        </p:spPr>
      </p:sp>
      <p:sp>
        <p:nvSpPr>
          <p:cNvPr name="Freeform 5" id="5"/>
          <p:cNvSpPr/>
          <p:nvPr/>
        </p:nvSpPr>
        <p:spPr>
          <a:xfrm flipH="false" flipV="false" rot="0">
            <a:off x="16202088" y="893859"/>
            <a:ext cx="1679997" cy="249900"/>
          </a:xfrm>
          <a:custGeom>
            <a:avLst/>
            <a:gdLst/>
            <a:ahLst/>
            <a:cxnLst/>
            <a:rect r="r" b="b" t="t" l="l"/>
            <a:pathLst>
              <a:path h="249900" w="1679997">
                <a:moveTo>
                  <a:pt x="0" y="0"/>
                </a:moveTo>
                <a:lnTo>
                  <a:pt x="1679997" y="0"/>
                </a:lnTo>
                <a:lnTo>
                  <a:pt x="1679997" y="249900"/>
                </a:lnTo>
                <a:lnTo>
                  <a:pt x="0" y="2499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88701" y="9779623"/>
            <a:ext cx="1679997" cy="249900"/>
          </a:xfrm>
          <a:custGeom>
            <a:avLst/>
            <a:gdLst/>
            <a:ahLst/>
            <a:cxnLst/>
            <a:rect r="r" b="b" t="t" l="l"/>
            <a:pathLst>
              <a:path h="249900" w="1679997">
                <a:moveTo>
                  <a:pt x="0" y="0"/>
                </a:moveTo>
                <a:lnTo>
                  <a:pt x="1679998" y="0"/>
                </a:lnTo>
                <a:lnTo>
                  <a:pt x="1679998" y="249899"/>
                </a:lnTo>
                <a:lnTo>
                  <a:pt x="0" y="24989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188701" y="1932574"/>
            <a:ext cx="11446169" cy="5253650"/>
          </a:xfrm>
          <a:custGeom>
            <a:avLst/>
            <a:gdLst/>
            <a:ahLst/>
            <a:cxnLst/>
            <a:rect r="r" b="b" t="t" l="l"/>
            <a:pathLst>
              <a:path h="5253650" w="11446169">
                <a:moveTo>
                  <a:pt x="0" y="0"/>
                </a:moveTo>
                <a:lnTo>
                  <a:pt x="11446169" y="0"/>
                </a:lnTo>
                <a:lnTo>
                  <a:pt x="11446169" y="5253650"/>
                </a:lnTo>
                <a:lnTo>
                  <a:pt x="0" y="5253650"/>
                </a:lnTo>
                <a:lnTo>
                  <a:pt x="0" y="0"/>
                </a:lnTo>
                <a:close/>
              </a:path>
            </a:pathLst>
          </a:custGeom>
          <a:blipFill>
            <a:blip r:embed="rId4"/>
            <a:stretch>
              <a:fillRect l="-625" t="0" r="-2037" b="0"/>
            </a:stretch>
          </a:blipFill>
        </p:spPr>
      </p:sp>
      <p:sp>
        <p:nvSpPr>
          <p:cNvPr name="Freeform 8" id="8"/>
          <p:cNvSpPr/>
          <p:nvPr/>
        </p:nvSpPr>
        <p:spPr>
          <a:xfrm flipH="false" flipV="false" rot="0">
            <a:off x="7077738" y="5019232"/>
            <a:ext cx="10524219" cy="4885340"/>
          </a:xfrm>
          <a:custGeom>
            <a:avLst/>
            <a:gdLst/>
            <a:ahLst/>
            <a:cxnLst/>
            <a:rect r="r" b="b" t="t" l="l"/>
            <a:pathLst>
              <a:path h="4885340" w="10524219">
                <a:moveTo>
                  <a:pt x="0" y="0"/>
                </a:moveTo>
                <a:lnTo>
                  <a:pt x="10524219" y="0"/>
                </a:lnTo>
                <a:lnTo>
                  <a:pt x="10524219" y="4885340"/>
                </a:lnTo>
                <a:lnTo>
                  <a:pt x="0" y="4885340"/>
                </a:lnTo>
                <a:lnTo>
                  <a:pt x="0" y="0"/>
                </a:lnTo>
                <a:close/>
              </a:path>
            </a:pathLst>
          </a:custGeom>
          <a:blipFill>
            <a:blip r:embed="rId5"/>
            <a:stretch>
              <a:fillRect l="-2679" t="0" r="-2679" b="0"/>
            </a:stretch>
          </a:blipFill>
        </p:spPr>
      </p:sp>
      <p:sp>
        <p:nvSpPr>
          <p:cNvPr name="TextBox 9" id="9"/>
          <p:cNvSpPr txBox="true"/>
          <p:nvPr/>
        </p:nvSpPr>
        <p:spPr>
          <a:xfrm rot="0">
            <a:off x="17601957" y="9456090"/>
            <a:ext cx="493752" cy="580390"/>
          </a:xfrm>
          <a:prstGeom prst="rect">
            <a:avLst/>
          </a:prstGeom>
        </p:spPr>
        <p:txBody>
          <a:bodyPr anchor="t" rtlCol="false" tIns="0" lIns="0" bIns="0" rIns="0">
            <a:spAutoFit/>
          </a:bodyPr>
          <a:lstStyle/>
          <a:p>
            <a:pPr algn="ctr">
              <a:lnSpc>
                <a:spcPts val="4759"/>
              </a:lnSpc>
            </a:pPr>
            <a:r>
              <a:rPr lang="en-US" sz="3399">
                <a:solidFill>
                  <a:srgbClr val="0F4662"/>
                </a:solidFill>
                <a:latin typeface="Open Sans"/>
              </a:rPr>
              <a:t>11</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TextBox 2" id="2"/>
          <p:cNvSpPr txBox="true"/>
          <p:nvPr/>
        </p:nvSpPr>
        <p:spPr>
          <a:xfrm rot="0">
            <a:off x="729610" y="428942"/>
            <a:ext cx="12696257" cy="1085215"/>
          </a:xfrm>
          <a:prstGeom prst="rect">
            <a:avLst/>
          </a:prstGeom>
        </p:spPr>
        <p:txBody>
          <a:bodyPr anchor="t" rtlCol="false" tIns="0" lIns="0" bIns="0" rIns="0">
            <a:spAutoFit/>
          </a:bodyPr>
          <a:lstStyle/>
          <a:p>
            <a:pPr marL="0" indent="0" lvl="0">
              <a:lnSpc>
                <a:spcPts val="8959"/>
              </a:lnSpc>
              <a:spcBef>
                <a:spcPct val="0"/>
              </a:spcBef>
            </a:pPr>
            <a:r>
              <a:rPr lang="en-US" sz="6399">
                <a:solidFill>
                  <a:srgbClr val="0F4662"/>
                </a:solidFill>
                <a:latin typeface="Cormorant Garamond Bold Italics"/>
              </a:rPr>
              <a:t>les interfaces de notre génerateur de CV:</a:t>
            </a:r>
          </a:p>
        </p:txBody>
      </p:sp>
      <p:sp>
        <p:nvSpPr>
          <p:cNvPr name="TextBox 3" id="3"/>
          <p:cNvSpPr txBox="true"/>
          <p:nvPr/>
        </p:nvSpPr>
        <p:spPr>
          <a:xfrm rot="0">
            <a:off x="12984436" y="52070"/>
            <a:ext cx="8115300" cy="887095"/>
          </a:xfrm>
          <a:prstGeom prst="rect">
            <a:avLst/>
          </a:prstGeom>
        </p:spPr>
        <p:txBody>
          <a:bodyPr anchor="t" rtlCol="false" tIns="0" lIns="0" bIns="0" rIns="0">
            <a:spAutoFit/>
          </a:bodyPr>
          <a:lstStyle/>
          <a:p>
            <a:pPr algn="ctr">
              <a:lnSpc>
                <a:spcPts val="7279"/>
              </a:lnSpc>
            </a:pPr>
            <a:r>
              <a:rPr lang="en-US" sz="5199">
                <a:solidFill>
                  <a:srgbClr val="9BBB59"/>
                </a:solidFill>
                <a:latin typeface="Open Sans Bold"/>
              </a:rPr>
              <a:t>VIEW</a:t>
            </a:r>
          </a:p>
        </p:txBody>
      </p:sp>
      <p:sp>
        <p:nvSpPr>
          <p:cNvPr name="AutoShape 4" id="4"/>
          <p:cNvSpPr/>
          <p:nvPr/>
        </p:nvSpPr>
        <p:spPr>
          <a:xfrm>
            <a:off x="-1441639" y="1723024"/>
            <a:ext cx="6492240" cy="0"/>
          </a:xfrm>
          <a:prstGeom prst="line">
            <a:avLst/>
          </a:prstGeom>
          <a:ln cap="flat" w="76200">
            <a:solidFill>
              <a:srgbClr val="0F4662"/>
            </a:solidFill>
            <a:prstDash val="solid"/>
            <a:headEnd type="none" len="sm" w="sm"/>
            <a:tailEnd type="none" len="sm" w="sm"/>
          </a:ln>
        </p:spPr>
      </p:sp>
      <p:sp>
        <p:nvSpPr>
          <p:cNvPr name="Freeform 5" id="5"/>
          <p:cNvSpPr/>
          <p:nvPr/>
        </p:nvSpPr>
        <p:spPr>
          <a:xfrm flipH="false" flipV="false" rot="0">
            <a:off x="16202088" y="893859"/>
            <a:ext cx="1679997" cy="249900"/>
          </a:xfrm>
          <a:custGeom>
            <a:avLst/>
            <a:gdLst/>
            <a:ahLst/>
            <a:cxnLst/>
            <a:rect r="r" b="b" t="t" l="l"/>
            <a:pathLst>
              <a:path h="249900" w="1679997">
                <a:moveTo>
                  <a:pt x="0" y="0"/>
                </a:moveTo>
                <a:lnTo>
                  <a:pt x="1679997" y="0"/>
                </a:lnTo>
                <a:lnTo>
                  <a:pt x="1679997" y="249900"/>
                </a:lnTo>
                <a:lnTo>
                  <a:pt x="0" y="2499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88701" y="9779623"/>
            <a:ext cx="1679997" cy="249900"/>
          </a:xfrm>
          <a:custGeom>
            <a:avLst/>
            <a:gdLst/>
            <a:ahLst/>
            <a:cxnLst/>
            <a:rect r="r" b="b" t="t" l="l"/>
            <a:pathLst>
              <a:path h="249900" w="1679997">
                <a:moveTo>
                  <a:pt x="0" y="0"/>
                </a:moveTo>
                <a:lnTo>
                  <a:pt x="1679998" y="0"/>
                </a:lnTo>
                <a:lnTo>
                  <a:pt x="1679998" y="249899"/>
                </a:lnTo>
                <a:lnTo>
                  <a:pt x="0" y="24989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1432149" y="2208338"/>
            <a:ext cx="14122687" cy="6877104"/>
          </a:xfrm>
          <a:custGeom>
            <a:avLst/>
            <a:gdLst/>
            <a:ahLst/>
            <a:cxnLst/>
            <a:rect r="r" b="b" t="t" l="l"/>
            <a:pathLst>
              <a:path h="6877104" w="14122687">
                <a:moveTo>
                  <a:pt x="0" y="0"/>
                </a:moveTo>
                <a:lnTo>
                  <a:pt x="14122687" y="0"/>
                </a:lnTo>
                <a:lnTo>
                  <a:pt x="14122687" y="6877104"/>
                </a:lnTo>
                <a:lnTo>
                  <a:pt x="0" y="6877104"/>
                </a:lnTo>
                <a:lnTo>
                  <a:pt x="0" y="0"/>
                </a:lnTo>
                <a:close/>
              </a:path>
            </a:pathLst>
          </a:custGeom>
          <a:blipFill>
            <a:blip r:embed="rId4"/>
            <a:stretch>
              <a:fillRect l="0" t="-5514" r="0" b="-9228"/>
            </a:stretch>
          </a:blipFill>
        </p:spPr>
      </p:sp>
      <p:sp>
        <p:nvSpPr>
          <p:cNvPr name="TextBox 8" id="8"/>
          <p:cNvSpPr txBox="true"/>
          <p:nvPr/>
        </p:nvSpPr>
        <p:spPr>
          <a:xfrm rot="0">
            <a:off x="17618080" y="9356802"/>
            <a:ext cx="493752" cy="580390"/>
          </a:xfrm>
          <a:prstGeom prst="rect">
            <a:avLst/>
          </a:prstGeom>
        </p:spPr>
        <p:txBody>
          <a:bodyPr anchor="t" rtlCol="false" tIns="0" lIns="0" bIns="0" rIns="0">
            <a:spAutoFit/>
          </a:bodyPr>
          <a:lstStyle/>
          <a:p>
            <a:pPr algn="ctr">
              <a:lnSpc>
                <a:spcPts val="4759"/>
              </a:lnSpc>
            </a:pPr>
            <a:r>
              <a:rPr lang="en-US" sz="3399">
                <a:solidFill>
                  <a:srgbClr val="0F4662"/>
                </a:solidFill>
                <a:latin typeface="Open Sans"/>
              </a:rPr>
              <a:t>12</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Freeform 2" id="2"/>
          <p:cNvSpPr/>
          <p:nvPr/>
        </p:nvSpPr>
        <p:spPr>
          <a:xfrm flipH="false" flipV="false" rot="0">
            <a:off x="10555873" y="499599"/>
            <a:ext cx="6703427" cy="9280023"/>
          </a:xfrm>
          <a:custGeom>
            <a:avLst/>
            <a:gdLst/>
            <a:ahLst/>
            <a:cxnLst/>
            <a:rect r="r" b="b" t="t" l="l"/>
            <a:pathLst>
              <a:path h="9280023" w="6703427">
                <a:moveTo>
                  <a:pt x="0" y="0"/>
                </a:moveTo>
                <a:lnTo>
                  <a:pt x="6703427" y="0"/>
                </a:lnTo>
                <a:lnTo>
                  <a:pt x="6703427" y="9280024"/>
                </a:lnTo>
                <a:lnTo>
                  <a:pt x="0" y="9280024"/>
                </a:lnTo>
                <a:lnTo>
                  <a:pt x="0" y="0"/>
                </a:lnTo>
                <a:close/>
              </a:path>
            </a:pathLst>
          </a:custGeom>
          <a:blipFill>
            <a:blip r:embed="rId2"/>
            <a:stretch>
              <a:fillRect l="0" t="0" r="0" b="0"/>
            </a:stretch>
          </a:blipFill>
        </p:spPr>
      </p:sp>
      <p:sp>
        <p:nvSpPr>
          <p:cNvPr name="Freeform 3" id="3"/>
          <p:cNvSpPr/>
          <p:nvPr/>
        </p:nvSpPr>
        <p:spPr>
          <a:xfrm flipH="false" flipV="false" rot="0">
            <a:off x="0" y="9529723"/>
            <a:ext cx="1679997" cy="249900"/>
          </a:xfrm>
          <a:custGeom>
            <a:avLst/>
            <a:gdLst/>
            <a:ahLst/>
            <a:cxnLst/>
            <a:rect r="r" b="b" t="t" l="l"/>
            <a:pathLst>
              <a:path h="249900" w="1679997">
                <a:moveTo>
                  <a:pt x="0" y="0"/>
                </a:moveTo>
                <a:lnTo>
                  <a:pt x="1679997" y="0"/>
                </a:lnTo>
                <a:lnTo>
                  <a:pt x="1679997" y="249900"/>
                </a:lnTo>
                <a:lnTo>
                  <a:pt x="0" y="2499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354603" y="3706326"/>
            <a:ext cx="9679955" cy="1437174"/>
          </a:xfrm>
          <a:prstGeom prst="rect">
            <a:avLst/>
          </a:prstGeom>
        </p:spPr>
        <p:txBody>
          <a:bodyPr anchor="t" rtlCol="false" tIns="0" lIns="0" bIns="0" rIns="0">
            <a:spAutoFit/>
          </a:bodyPr>
          <a:lstStyle/>
          <a:p>
            <a:pPr marL="0" indent="0" lvl="0">
              <a:lnSpc>
                <a:spcPts val="5835"/>
              </a:lnSpc>
              <a:spcBef>
                <a:spcPct val="0"/>
              </a:spcBef>
            </a:pPr>
            <a:r>
              <a:rPr lang="en-US" sz="4168">
                <a:solidFill>
                  <a:srgbClr val="0F4662"/>
                </a:solidFill>
                <a:latin typeface="Open Sans Bold"/>
              </a:rPr>
              <a:t> Il est possible de télécharger notre modèle de cv version PDF.</a:t>
            </a:r>
          </a:p>
        </p:txBody>
      </p:sp>
      <p:sp>
        <p:nvSpPr>
          <p:cNvPr name="TextBox 5" id="5"/>
          <p:cNvSpPr txBox="true"/>
          <p:nvPr/>
        </p:nvSpPr>
        <p:spPr>
          <a:xfrm rot="0">
            <a:off x="17618080" y="9356802"/>
            <a:ext cx="493752" cy="580390"/>
          </a:xfrm>
          <a:prstGeom prst="rect">
            <a:avLst/>
          </a:prstGeom>
        </p:spPr>
        <p:txBody>
          <a:bodyPr anchor="t" rtlCol="false" tIns="0" lIns="0" bIns="0" rIns="0">
            <a:spAutoFit/>
          </a:bodyPr>
          <a:lstStyle/>
          <a:p>
            <a:pPr algn="ctr">
              <a:lnSpc>
                <a:spcPts val="4759"/>
              </a:lnSpc>
            </a:pPr>
            <a:r>
              <a:rPr lang="en-US" sz="3399">
                <a:solidFill>
                  <a:srgbClr val="0F4662"/>
                </a:solidFill>
                <a:latin typeface="Open Sans"/>
              </a:rPr>
              <a:t>13</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grpSp>
        <p:nvGrpSpPr>
          <p:cNvPr name="Group 2" id="2"/>
          <p:cNvGrpSpPr/>
          <p:nvPr/>
        </p:nvGrpSpPr>
        <p:grpSpPr>
          <a:xfrm rot="0">
            <a:off x="13660651" y="0"/>
            <a:ext cx="4627349" cy="10287000"/>
            <a:chOff x="0" y="0"/>
            <a:chExt cx="1218726" cy="2709333"/>
          </a:xfrm>
        </p:grpSpPr>
        <p:sp>
          <p:nvSpPr>
            <p:cNvPr name="Freeform 3" id="3"/>
            <p:cNvSpPr/>
            <p:nvPr/>
          </p:nvSpPr>
          <p:spPr>
            <a:xfrm flipH="false" flipV="false" rot="0">
              <a:off x="0" y="0"/>
              <a:ext cx="1218726" cy="2709333"/>
            </a:xfrm>
            <a:custGeom>
              <a:avLst/>
              <a:gdLst/>
              <a:ahLst/>
              <a:cxnLst/>
              <a:rect r="r" b="b" t="t" l="l"/>
              <a:pathLst>
                <a:path h="2709333" w="1218726">
                  <a:moveTo>
                    <a:pt x="0" y="0"/>
                  </a:moveTo>
                  <a:lnTo>
                    <a:pt x="1218726" y="0"/>
                  </a:lnTo>
                  <a:lnTo>
                    <a:pt x="1218726" y="2709333"/>
                  </a:lnTo>
                  <a:lnTo>
                    <a:pt x="0" y="2709333"/>
                  </a:lnTo>
                  <a:close/>
                </a:path>
              </a:pathLst>
            </a:custGeom>
            <a:solidFill>
              <a:srgbClr val="7994A0"/>
            </a:solidFill>
          </p:spPr>
        </p:sp>
        <p:sp>
          <p:nvSpPr>
            <p:cNvPr name="TextBox 4" id="4"/>
            <p:cNvSpPr txBox="true"/>
            <p:nvPr/>
          </p:nvSpPr>
          <p:spPr>
            <a:xfrm>
              <a:off x="0" y="-123825"/>
              <a:ext cx="1218726" cy="2833158"/>
            </a:xfrm>
            <a:prstGeom prst="rect">
              <a:avLst/>
            </a:prstGeom>
          </p:spPr>
          <p:txBody>
            <a:bodyPr anchor="ctr" rtlCol="false" tIns="50800" lIns="50800" bIns="50800" rIns="50800"/>
            <a:lstStyle/>
            <a:p>
              <a:pPr algn="ctr">
                <a:lnSpc>
                  <a:spcPts val="4079"/>
                </a:lnSpc>
              </a:pPr>
            </a:p>
          </p:txBody>
        </p:sp>
      </p:grpSp>
      <p:grpSp>
        <p:nvGrpSpPr>
          <p:cNvPr name="Group 5" id="5"/>
          <p:cNvGrpSpPr/>
          <p:nvPr/>
        </p:nvGrpSpPr>
        <p:grpSpPr>
          <a:xfrm rot="0">
            <a:off x="11781185" y="1244234"/>
            <a:ext cx="6295024" cy="7418217"/>
            <a:chOff x="0" y="0"/>
            <a:chExt cx="912824" cy="1075695"/>
          </a:xfrm>
        </p:grpSpPr>
        <p:sp>
          <p:nvSpPr>
            <p:cNvPr name="Freeform 6" id="6"/>
            <p:cNvSpPr/>
            <p:nvPr/>
          </p:nvSpPr>
          <p:spPr>
            <a:xfrm flipH="false" flipV="false" rot="0">
              <a:off x="0" y="0"/>
              <a:ext cx="912824" cy="1075695"/>
            </a:xfrm>
            <a:custGeom>
              <a:avLst/>
              <a:gdLst/>
              <a:ahLst/>
              <a:cxnLst/>
              <a:rect r="r" b="b" t="t" l="l"/>
              <a:pathLst>
                <a:path h="1075695" w="912824">
                  <a:moveTo>
                    <a:pt x="28286" y="0"/>
                  </a:moveTo>
                  <a:lnTo>
                    <a:pt x="884537" y="0"/>
                  </a:lnTo>
                  <a:cubicBezTo>
                    <a:pt x="900159" y="0"/>
                    <a:pt x="912824" y="12664"/>
                    <a:pt x="912824" y="28286"/>
                  </a:cubicBezTo>
                  <a:lnTo>
                    <a:pt x="912824" y="1047408"/>
                  </a:lnTo>
                  <a:cubicBezTo>
                    <a:pt x="912824" y="1054910"/>
                    <a:pt x="909843" y="1062105"/>
                    <a:pt x="904539" y="1067410"/>
                  </a:cubicBezTo>
                  <a:cubicBezTo>
                    <a:pt x="899234" y="1072714"/>
                    <a:pt x="892039" y="1075695"/>
                    <a:pt x="884537" y="1075695"/>
                  </a:cubicBezTo>
                  <a:lnTo>
                    <a:pt x="28286" y="1075695"/>
                  </a:lnTo>
                  <a:cubicBezTo>
                    <a:pt x="12664" y="1075695"/>
                    <a:pt x="0" y="1063030"/>
                    <a:pt x="0" y="1047408"/>
                  </a:cubicBezTo>
                  <a:lnTo>
                    <a:pt x="0" y="28286"/>
                  </a:lnTo>
                  <a:cubicBezTo>
                    <a:pt x="0" y="12664"/>
                    <a:pt x="12664" y="0"/>
                    <a:pt x="28286" y="0"/>
                  </a:cubicBezTo>
                  <a:close/>
                </a:path>
              </a:pathLst>
            </a:custGeom>
            <a:blipFill>
              <a:blip r:embed="rId2"/>
              <a:stretch>
                <a:fillRect l="-175" t="0" r="-175" b="0"/>
              </a:stretch>
            </a:blipFill>
          </p:spPr>
        </p:sp>
      </p:grpSp>
      <p:sp>
        <p:nvSpPr>
          <p:cNvPr name="TextBox 7" id="7"/>
          <p:cNvSpPr txBox="true"/>
          <p:nvPr/>
        </p:nvSpPr>
        <p:spPr>
          <a:xfrm rot="0">
            <a:off x="589735" y="374650"/>
            <a:ext cx="10578482" cy="1184275"/>
          </a:xfrm>
          <a:prstGeom prst="rect">
            <a:avLst/>
          </a:prstGeom>
        </p:spPr>
        <p:txBody>
          <a:bodyPr anchor="t" rtlCol="false" tIns="0" lIns="0" bIns="0" rIns="0">
            <a:spAutoFit/>
          </a:bodyPr>
          <a:lstStyle/>
          <a:p>
            <a:pPr marL="0" indent="0" lvl="0">
              <a:lnSpc>
                <a:spcPts val="9799"/>
              </a:lnSpc>
              <a:spcBef>
                <a:spcPct val="0"/>
              </a:spcBef>
            </a:pPr>
            <a:r>
              <a:rPr lang="en-US" sz="6999">
                <a:solidFill>
                  <a:srgbClr val="0F4662"/>
                </a:solidFill>
                <a:latin typeface="Cormorant Garamond Bold Italics"/>
              </a:rPr>
              <a:t>La partie Logicielle de notre site: </a:t>
            </a:r>
          </a:p>
        </p:txBody>
      </p:sp>
      <p:sp>
        <p:nvSpPr>
          <p:cNvPr name="TextBox 8" id="8"/>
          <p:cNvSpPr txBox="true"/>
          <p:nvPr/>
        </p:nvSpPr>
        <p:spPr>
          <a:xfrm rot="0">
            <a:off x="640460" y="1952489"/>
            <a:ext cx="10966722" cy="1330326"/>
          </a:xfrm>
          <a:prstGeom prst="rect">
            <a:avLst/>
          </a:prstGeom>
        </p:spPr>
        <p:txBody>
          <a:bodyPr anchor="t" rtlCol="false" tIns="0" lIns="0" bIns="0" rIns="0">
            <a:spAutoFit/>
          </a:bodyPr>
          <a:lstStyle/>
          <a:p>
            <a:pPr>
              <a:lnSpc>
                <a:spcPts val="5439"/>
              </a:lnSpc>
            </a:pPr>
            <a:r>
              <a:rPr lang="en-US" sz="3199">
                <a:solidFill>
                  <a:srgbClr val="3E960F"/>
                </a:solidFill>
                <a:latin typeface="Quicksand Bold"/>
              </a:rPr>
              <a:t>1-Front-end (partie visible par l'utilisateur):</a:t>
            </a:r>
          </a:p>
          <a:p>
            <a:pPr marL="0" indent="0" lvl="0">
              <a:lnSpc>
                <a:spcPts val="5439"/>
              </a:lnSpc>
            </a:pPr>
          </a:p>
        </p:txBody>
      </p:sp>
      <p:sp>
        <p:nvSpPr>
          <p:cNvPr name="TextBox 9" id="9"/>
          <p:cNvSpPr txBox="true"/>
          <p:nvPr/>
        </p:nvSpPr>
        <p:spPr>
          <a:xfrm rot="0">
            <a:off x="640216" y="2779330"/>
            <a:ext cx="9665104" cy="3446053"/>
          </a:xfrm>
          <a:prstGeom prst="rect">
            <a:avLst/>
          </a:prstGeom>
        </p:spPr>
        <p:txBody>
          <a:bodyPr anchor="t" rtlCol="false" tIns="0" lIns="0" bIns="0" rIns="0">
            <a:spAutoFit/>
          </a:bodyPr>
          <a:lstStyle/>
          <a:p>
            <a:pPr marL="589721" indent="-294861" lvl="1">
              <a:lnSpc>
                <a:spcPts val="4643"/>
              </a:lnSpc>
              <a:buFont typeface="Arial"/>
              <a:buChar char="•"/>
            </a:pPr>
            <a:r>
              <a:rPr lang="en-US" sz="2731">
                <a:solidFill>
                  <a:srgbClr val="0F4662"/>
                </a:solidFill>
                <a:latin typeface="Quicksand Bold"/>
              </a:rPr>
              <a:t>HTML:</a:t>
            </a:r>
            <a:r>
              <a:rPr lang="en-US" sz="2731">
                <a:solidFill>
                  <a:srgbClr val="0F4662"/>
                </a:solidFill>
                <a:latin typeface="Quicksand"/>
              </a:rPr>
              <a:t> Fournit la structure de base de CV.</a:t>
            </a:r>
          </a:p>
          <a:p>
            <a:pPr marL="589721" indent="-294861" lvl="1">
              <a:lnSpc>
                <a:spcPts val="4643"/>
              </a:lnSpc>
              <a:buFont typeface="Arial"/>
              <a:buChar char="•"/>
            </a:pPr>
            <a:r>
              <a:rPr lang="en-US" sz="2731">
                <a:solidFill>
                  <a:srgbClr val="0F4662"/>
                </a:solidFill>
                <a:latin typeface="Quicksand Bold"/>
              </a:rPr>
              <a:t>CSS:</a:t>
            </a:r>
            <a:r>
              <a:rPr lang="en-US" sz="2731">
                <a:solidFill>
                  <a:srgbClr val="0F4662"/>
                </a:solidFill>
                <a:latin typeface="Quicksand"/>
              </a:rPr>
              <a:t> Permet de styliser le site web (couleurs, polices, mise en page). </a:t>
            </a:r>
          </a:p>
          <a:p>
            <a:pPr marL="589721" indent="-294861" lvl="1">
              <a:lnSpc>
                <a:spcPts val="4643"/>
              </a:lnSpc>
              <a:buFont typeface="Arial"/>
              <a:buChar char="•"/>
            </a:pPr>
            <a:r>
              <a:rPr lang="en-US" sz="2731">
                <a:solidFill>
                  <a:srgbClr val="0F4662"/>
                </a:solidFill>
                <a:latin typeface="Quicksand Bold"/>
              </a:rPr>
              <a:t>JavaScript: </a:t>
            </a:r>
            <a:r>
              <a:rPr lang="en-US" sz="2731">
                <a:solidFill>
                  <a:srgbClr val="0F4662"/>
                </a:solidFill>
                <a:latin typeface="Quicksand"/>
              </a:rPr>
              <a:t>Valider les formulaires de CV et programmer les boutons des interfaces.</a:t>
            </a:r>
          </a:p>
          <a:p>
            <a:pPr>
              <a:lnSpc>
                <a:spcPts val="4643"/>
              </a:lnSpc>
            </a:pPr>
          </a:p>
        </p:txBody>
      </p:sp>
      <p:sp>
        <p:nvSpPr>
          <p:cNvPr name="TextBox 10" id="10"/>
          <p:cNvSpPr txBox="true"/>
          <p:nvPr/>
        </p:nvSpPr>
        <p:spPr>
          <a:xfrm rot="0">
            <a:off x="640460" y="6092033"/>
            <a:ext cx="8705376" cy="1833264"/>
          </a:xfrm>
          <a:prstGeom prst="rect">
            <a:avLst/>
          </a:prstGeom>
        </p:spPr>
        <p:txBody>
          <a:bodyPr anchor="t" rtlCol="false" tIns="0" lIns="0" bIns="0" rIns="0">
            <a:spAutoFit/>
          </a:bodyPr>
          <a:lstStyle/>
          <a:p>
            <a:pPr>
              <a:lnSpc>
                <a:spcPts val="4980"/>
              </a:lnSpc>
            </a:pPr>
            <a:r>
              <a:rPr lang="en-US" sz="2929">
                <a:solidFill>
                  <a:srgbClr val="CF5652"/>
                </a:solidFill>
                <a:latin typeface="Quicksand Bold"/>
              </a:rPr>
              <a:t>2-Back-end (partie serveur gérant les données):</a:t>
            </a:r>
          </a:p>
          <a:p>
            <a:pPr>
              <a:lnSpc>
                <a:spcPts val="4980"/>
              </a:lnSpc>
            </a:pPr>
          </a:p>
          <a:p>
            <a:pPr marL="0" indent="0" lvl="0">
              <a:lnSpc>
                <a:spcPts val="4980"/>
              </a:lnSpc>
            </a:pPr>
          </a:p>
        </p:txBody>
      </p:sp>
      <p:sp>
        <p:nvSpPr>
          <p:cNvPr name="TextBox 11" id="11"/>
          <p:cNvSpPr txBox="true"/>
          <p:nvPr/>
        </p:nvSpPr>
        <p:spPr>
          <a:xfrm rot="0">
            <a:off x="343970" y="6964680"/>
            <a:ext cx="11070013" cy="3322320"/>
          </a:xfrm>
          <a:prstGeom prst="rect">
            <a:avLst/>
          </a:prstGeom>
        </p:spPr>
        <p:txBody>
          <a:bodyPr anchor="t" rtlCol="false" tIns="0" lIns="0" bIns="0" rIns="0">
            <a:spAutoFit/>
          </a:bodyPr>
          <a:lstStyle/>
          <a:p>
            <a:pPr marL="582933" indent="-291467" lvl="1">
              <a:lnSpc>
                <a:spcPts val="3780"/>
              </a:lnSpc>
              <a:spcBef>
                <a:spcPct val="0"/>
              </a:spcBef>
              <a:buFont typeface="Arial"/>
              <a:buChar char="•"/>
            </a:pPr>
            <a:r>
              <a:rPr lang="en-US" sz="2700">
                <a:solidFill>
                  <a:srgbClr val="0F4662"/>
                </a:solidFill>
                <a:latin typeface="Open Sans Bold"/>
              </a:rPr>
              <a:t>Langage de programmation:  </a:t>
            </a:r>
            <a:r>
              <a:rPr lang="en-US" sz="2700">
                <a:solidFill>
                  <a:srgbClr val="0F4662"/>
                </a:solidFill>
                <a:latin typeface="Open Sans"/>
              </a:rPr>
              <a:t>le</a:t>
            </a:r>
            <a:r>
              <a:rPr lang="en-US" sz="2700">
                <a:solidFill>
                  <a:srgbClr val="0F4662"/>
                </a:solidFill>
                <a:latin typeface="Open Sans Bold"/>
              </a:rPr>
              <a:t> </a:t>
            </a:r>
            <a:r>
              <a:rPr lang="en-US" sz="2700">
                <a:solidFill>
                  <a:srgbClr val="0F4662"/>
                </a:solidFill>
                <a:latin typeface="Open Sans"/>
              </a:rPr>
              <a:t>PHP Orienté Objet p</a:t>
            </a:r>
            <a:r>
              <a:rPr lang="en-US" sz="2700" strike="noStrike" u="none">
                <a:solidFill>
                  <a:srgbClr val="0F4662"/>
                </a:solidFill>
                <a:latin typeface="Open Sans"/>
              </a:rPr>
              <a:t>our traiter les informations saisies par l'utilisateur et générer le CV. </a:t>
            </a:r>
          </a:p>
          <a:p>
            <a:pPr>
              <a:lnSpc>
                <a:spcPts val="3780"/>
              </a:lnSpc>
              <a:spcBef>
                <a:spcPct val="0"/>
              </a:spcBef>
            </a:pPr>
          </a:p>
          <a:p>
            <a:pPr marL="582933" indent="-291467" lvl="1">
              <a:lnSpc>
                <a:spcPts val="3780"/>
              </a:lnSpc>
              <a:spcBef>
                <a:spcPct val="0"/>
              </a:spcBef>
              <a:buFont typeface="Arial"/>
              <a:buChar char="•"/>
            </a:pPr>
            <a:r>
              <a:rPr lang="en-US" sz="2700" strike="noStrike" u="none">
                <a:solidFill>
                  <a:srgbClr val="0F4662"/>
                </a:solidFill>
                <a:latin typeface="Open Sans Bold"/>
              </a:rPr>
              <a:t>Base de données:</a:t>
            </a:r>
            <a:r>
              <a:rPr lang="en-US" sz="2700" strike="noStrike" u="none">
                <a:solidFill>
                  <a:srgbClr val="0F4662"/>
                </a:solidFill>
                <a:latin typeface="Open Sans"/>
              </a:rPr>
              <a:t> pour stocker des informations utilisateurs. pour cela on a utilisé MySQL comme un système de gestion base de données et WampServer comme un serveur local</a:t>
            </a:r>
          </a:p>
          <a:p>
            <a:pPr marL="0" indent="0" lvl="0">
              <a:lnSpc>
                <a:spcPts val="3780"/>
              </a:lnSpc>
              <a:spcBef>
                <a:spcPct val="0"/>
              </a:spcBef>
            </a:pPr>
          </a:p>
        </p:txBody>
      </p:sp>
      <p:sp>
        <p:nvSpPr>
          <p:cNvPr name="TextBox 12" id="12"/>
          <p:cNvSpPr txBox="true"/>
          <p:nvPr/>
        </p:nvSpPr>
        <p:spPr>
          <a:xfrm rot="0">
            <a:off x="17618080" y="9356802"/>
            <a:ext cx="493752" cy="580390"/>
          </a:xfrm>
          <a:prstGeom prst="rect">
            <a:avLst/>
          </a:prstGeom>
        </p:spPr>
        <p:txBody>
          <a:bodyPr anchor="t" rtlCol="false" tIns="0" lIns="0" bIns="0" rIns="0">
            <a:spAutoFit/>
          </a:bodyPr>
          <a:lstStyle/>
          <a:p>
            <a:pPr algn="ctr">
              <a:lnSpc>
                <a:spcPts val="4759"/>
              </a:lnSpc>
            </a:pPr>
            <a:r>
              <a:rPr lang="en-US" sz="3399">
                <a:solidFill>
                  <a:srgbClr val="0F4662"/>
                </a:solidFill>
                <a:latin typeface="Open Sans"/>
              </a:rPr>
              <a:t>14</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grpSp>
        <p:nvGrpSpPr>
          <p:cNvPr name="Group 2" id="2"/>
          <p:cNvGrpSpPr/>
          <p:nvPr/>
        </p:nvGrpSpPr>
        <p:grpSpPr>
          <a:xfrm rot="0">
            <a:off x="-115853" y="0"/>
            <a:ext cx="5510673" cy="10271151"/>
            <a:chOff x="0" y="0"/>
            <a:chExt cx="1451371" cy="2705159"/>
          </a:xfrm>
        </p:grpSpPr>
        <p:sp>
          <p:nvSpPr>
            <p:cNvPr name="Freeform 3" id="3"/>
            <p:cNvSpPr/>
            <p:nvPr/>
          </p:nvSpPr>
          <p:spPr>
            <a:xfrm flipH="false" flipV="false" rot="0">
              <a:off x="0" y="0"/>
              <a:ext cx="1451371" cy="2705159"/>
            </a:xfrm>
            <a:custGeom>
              <a:avLst/>
              <a:gdLst/>
              <a:ahLst/>
              <a:cxnLst/>
              <a:rect r="r" b="b" t="t" l="l"/>
              <a:pathLst>
                <a:path h="2705159" w="1451371">
                  <a:moveTo>
                    <a:pt x="0" y="0"/>
                  </a:moveTo>
                  <a:lnTo>
                    <a:pt x="1451371" y="0"/>
                  </a:lnTo>
                  <a:lnTo>
                    <a:pt x="1451371" y="2705159"/>
                  </a:lnTo>
                  <a:lnTo>
                    <a:pt x="0" y="2705159"/>
                  </a:lnTo>
                  <a:close/>
                </a:path>
              </a:pathLst>
            </a:custGeom>
            <a:solidFill>
              <a:srgbClr val="DBE5EA"/>
            </a:solidFill>
          </p:spPr>
        </p:sp>
        <p:sp>
          <p:nvSpPr>
            <p:cNvPr name="TextBox 4" id="4"/>
            <p:cNvSpPr txBox="true"/>
            <p:nvPr/>
          </p:nvSpPr>
          <p:spPr>
            <a:xfrm>
              <a:off x="0" y="-47625"/>
              <a:ext cx="1451371" cy="2752784"/>
            </a:xfrm>
            <a:prstGeom prst="rect">
              <a:avLst/>
            </a:prstGeom>
          </p:spPr>
          <p:txBody>
            <a:bodyPr anchor="ctr" rtlCol="false" tIns="50800" lIns="50800" bIns="50800" rIns="50800"/>
            <a:lstStyle/>
            <a:p>
              <a:pPr algn="ctr">
                <a:lnSpc>
                  <a:spcPts val="3693"/>
                </a:lnSpc>
              </a:pPr>
            </a:p>
          </p:txBody>
        </p:sp>
      </p:grpSp>
      <p:sp>
        <p:nvSpPr>
          <p:cNvPr name="Freeform 5" id="5"/>
          <p:cNvSpPr/>
          <p:nvPr/>
        </p:nvSpPr>
        <p:spPr>
          <a:xfrm flipH="false" flipV="false" rot="0">
            <a:off x="1028700" y="8974931"/>
            <a:ext cx="1905000" cy="283369"/>
          </a:xfrm>
          <a:custGeom>
            <a:avLst/>
            <a:gdLst/>
            <a:ahLst/>
            <a:cxnLst/>
            <a:rect r="r" b="b" t="t" l="l"/>
            <a:pathLst>
              <a:path h="283369" w="1905000">
                <a:moveTo>
                  <a:pt x="0" y="0"/>
                </a:moveTo>
                <a:lnTo>
                  <a:pt x="1905000" y="0"/>
                </a:lnTo>
                <a:lnTo>
                  <a:pt x="1905000" y="283369"/>
                </a:lnTo>
                <a:lnTo>
                  <a:pt x="0" y="28336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6155533" y="3531076"/>
            <a:ext cx="11103767" cy="4563146"/>
          </a:xfrm>
          <a:prstGeom prst="rect">
            <a:avLst/>
          </a:prstGeom>
        </p:spPr>
        <p:txBody>
          <a:bodyPr anchor="t" rtlCol="false" tIns="0" lIns="0" bIns="0" rIns="0">
            <a:spAutoFit/>
          </a:bodyPr>
          <a:lstStyle/>
          <a:p>
            <a:pPr>
              <a:lnSpc>
                <a:spcPts val="18338"/>
              </a:lnSpc>
            </a:pPr>
            <a:r>
              <a:rPr lang="en-US" sz="13098">
                <a:solidFill>
                  <a:srgbClr val="0F4662"/>
                </a:solidFill>
                <a:latin typeface="Cormorant Garamond Bold Italics"/>
              </a:rPr>
              <a:t>Bienvenue</a:t>
            </a:r>
            <a:r>
              <a:rPr lang="en-US" sz="13098">
                <a:solidFill>
                  <a:srgbClr val="0F4662"/>
                </a:solidFill>
                <a:latin typeface="Cormorant Garamond Bold Italics"/>
              </a:rPr>
              <a:t> à tous</a:t>
            </a:r>
          </a:p>
          <a:p>
            <a:pPr marL="0" indent="0" lvl="0">
              <a:lnSpc>
                <a:spcPts val="18338"/>
              </a:lnSpc>
              <a:spcBef>
                <a:spcPct val="0"/>
              </a:spcBef>
            </a:pPr>
          </a:p>
        </p:txBody>
      </p:sp>
      <p:sp>
        <p:nvSpPr>
          <p:cNvPr name="Freeform 7" id="7"/>
          <p:cNvSpPr/>
          <p:nvPr/>
        </p:nvSpPr>
        <p:spPr>
          <a:xfrm flipH="false" flipV="false" rot="-2938341">
            <a:off x="6846469" y="3495022"/>
            <a:ext cx="9721895" cy="10809612"/>
          </a:xfrm>
          <a:custGeom>
            <a:avLst/>
            <a:gdLst/>
            <a:ahLst/>
            <a:cxnLst/>
            <a:rect r="r" b="b" t="t" l="l"/>
            <a:pathLst>
              <a:path h="10809612" w="9721895">
                <a:moveTo>
                  <a:pt x="0" y="0"/>
                </a:moveTo>
                <a:lnTo>
                  <a:pt x="9721895" y="0"/>
                </a:lnTo>
                <a:lnTo>
                  <a:pt x="9721895" y="10809613"/>
                </a:lnTo>
                <a:lnTo>
                  <a:pt x="0" y="10809613"/>
                </a:lnTo>
                <a:lnTo>
                  <a:pt x="0" y="0"/>
                </a:lnTo>
                <a:close/>
              </a:path>
            </a:pathLst>
          </a:custGeom>
          <a:blipFill>
            <a:blip r:embed="rId4"/>
            <a:stretch>
              <a:fillRect l="0" t="0" r="0" b="0"/>
            </a:stretch>
          </a:blipFill>
        </p:spPr>
      </p:sp>
      <p:sp>
        <p:nvSpPr>
          <p:cNvPr name="Freeform 8" id="8"/>
          <p:cNvSpPr/>
          <p:nvPr/>
        </p:nvSpPr>
        <p:spPr>
          <a:xfrm flipH="false" flipV="false" rot="-1203235">
            <a:off x="-3235162" y="-684213"/>
            <a:ext cx="9145556" cy="4738275"/>
          </a:xfrm>
          <a:custGeom>
            <a:avLst/>
            <a:gdLst/>
            <a:ahLst/>
            <a:cxnLst/>
            <a:rect r="r" b="b" t="t" l="l"/>
            <a:pathLst>
              <a:path h="4738275" w="9145556">
                <a:moveTo>
                  <a:pt x="0" y="0"/>
                </a:moveTo>
                <a:lnTo>
                  <a:pt x="9145556" y="0"/>
                </a:lnTo>
                <a:lnTo>
                  <a:pt x="9145556" y="4738275"/>
                </a:lnTo>
                <a:lnTo>
                  <a:pt x="0" y="4738275"/>
                </a:lnTo>
                <a:lnTo>
                  <a:pt x="0" y="0"/>
                </a:lnTo>
                <a:close/>
              </a:path>
            </a:pathLst>
          </a:custGeom>
          <a:blipFill>
            <a:blip r:embed="rId4"/>
            <a:stretch>
              <a:fillRect l="0" t="-114609" r="0" b="0"/>
            </a:stretch>
          </a:blipFill>
        </p:spPr>
      </p:sp>
      <p:sp>
        <p:nvSpPr>
          <p:cNvPr name="Freeform 9" id="9"/>
          <p:cNvSpPr/>
          <p:nvPr/>
        </p:nvSpPr>
        <p:spPr>
          <a:xfrm flipH="false" flipV="false" rot="0">
            <a:off x="-4467796" y="2392150"/>
            <a:ext cx="7401497" cy="8229600"/>
          </a:xfrm>
          <a:custGeom>
            <a:avLst/>
            <a:gdLst/>
            <a:ahLst/>
            <a:cxnLst/>
            <a:rect r="r" b="b" t="t" l="l"/>
            <a:pathLst>
              <a:path h="8229600" w="7401497">
                <a:moveTo>
                  <a:pt x="0" y="0"/>
                </a:moveTo>
                <a:lnTo>
                  <a:pt x="7401496" y="0"/>
                </a:lnTo>
                <a:lnTo>
                  <a:pt x="7401496" y="8229600"/>
                </a:lnTo>
                <a:lnTo>
                  <a:pt x="0" y="8229600"/>
                </a:lnTo>
                <a:lnTo>
                  <a:pt x="0" y="0"/>
                </a:lnTo>
                <a:close/>
              </a:path>
            </a:pathLst>
          </a:custGeom>
          <a:blipFill>
            <a:blip r:embed="rId4"/>
            <a:stretch>
              <a:fillRect l="0" t="0" r="0" b="0"/>
            </a:stretch>
          </a:blipFill>
        </p:spPr>
      </p:sp>
      <p:sp>
        <p:nvSpPr>
          <p:cNvPr name="Freeform 10" id="10"/>
          <p:cNvSpPr/>
          <p:nvPr/>
        </p:nvSpPr>
        <p:spPr>
          <a:xfrm flipH="false" flipV="false" rot="1432000">
            <a:off x="15859605" y="-1429653"/>
            <a:ext cx="5491802" cy="4493292"/>
          </a:xfrm>
          <a:custGeom>
            <a:avLst/>
            <a:gdLst/>
            <a:ahLst/>
            <a:cxnLst/>
            <a:rect r="r" b="b" t="t" l="l"/>
            <a:pathLst>
              <a:path h="4493292" w="5491802">
                <a:moveTo>
                  <a:pt x="0" y="0"/>
                </a:moveTo>
                <a:lnTo>
                  <a:pt x="5491802" y="0"/>
                </a:lnTo>
                <a:lnTo>
                  <a:pt x="5491802" y="4493293"/>
                </a:lnTo>
                <a:lnTo>
                  <a:pt x="0" y="449329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TextBox 2" id="2"/>
          <p:cNvSpPr txBox="true"/>
          <p:nvPr/>
        </p:nvSpPr>
        <p:spPr>
          <a:xfrm rot="0">
            <a:off x="1028700" y="599709"/>
            <a:ext cx="11534821" cy="1085215"/>
          </a:xfrm>
          <a:prstGeom prst="rect">
            <a:avLst/>
          </a:prstGeom>
        </p:spPr>
        <p:txBody>
          <a:bodyPr anchor="t" rtlCol="false" tIns="0" lIns="0" bIns="0" rIns="0">
            <a:spAutoFit/>
          </a:bodyPr>
          <a:lstStyle/>
          <a:p>
            <a:pPr marL="0" indent="0" lvl="0">
              <a:lnSpc>
                <a:spcPts val="8959"/>
              </a:lnSpc>
              <a:spcBef>
                <a:spcPct val="0"/>
              </a:spcBef>
            </a:pPr>
            <a:r>
              <a:rPr lang="en-US" sz="6399">
                <a:solidFill>
                  <a:srgbClr val="0F4662"/>
                </a:solidFill>
                <a:latin typeface="Cormorant Garamond Bold Italics"/>
              </a:rPr>
              <a:t>Conclusion</a:t>
            </a:r>
          </a:p>
        </p:txBody>
      </p:sp>
      <p:sp>
        <p:nvSpPr>
          <p:cNvPr name="TextBox 3" id="3"/>
          <p:cNvSpPr txBox="true"/>
          <p:nvPr/>
        </p:nvSpPr>
        <p:spPr>
          <a:xfrm rot="0">
            <a:off x="2085584" y="3540782"/>
            <a:ext cx="15173716" cy="3566401"/>
          </a:xfrm>
          <a:prstGeom prst="rect">
            <a:avLst/>
          </a:prstGeom>
        </p:spPr>
        <p:txBody>
          <a:bodyPr anchor="t" rtlCol="false" tIns="0" lIns="0" bIns="0" rIns="0">
            <a:spAutoFit/>
          </a:bodyPr>
          <a:lstStyle/>
          <a:p>
            <a:pPr marL="0" indent="0" lvl="0">
              <a:lnSpc>
                <a:spcPts val="5756"/>
              </a:lnSpc>
            </a:pPr>
            <a:r>
              <a:rPr lang="en-US" sz="3386">
                <a:solidFill>
                  <a:srgbClr val="0F4662"/>
                </a:solidFill>
                <a:latin typeface="Quicksand"/>
              </a:rPr>
              <a:t>En conclusion, créer un site web de générateur de CV est une formidable opportunité d'apprentissage. Ce projet nous permettra d'acquérir des compétences précieuses et d'approfondir nous compréhension du développement web. notre site web de générateur de CV deviendra alors le fruit de notre passion.</a:t>
            </a:r>
          </a:p>
        </p:txBody>
      </p:sp>
      <p:sp>
        <p:nvSpPr>
          <p:cNvPr name="AutoShape 4" id="4"/>
          <p:cNvSpPr/>
          <p:nvPr/>
        </p:nvSpPr>
        <p:spPr>
          <a:xfrm>
            <a:off x="5897880" y="3172833"/>
            <a:ext cx="6492240" cy="0"/>
          </a:xfrm>
          <a:prstGeom prst="line">
            <a:avLst/>
          </a:prstGeom>
          <a:ln cap="flat" w="76200">
            <a:solidFill>
              <a:srgbClr val="0F4662"/>
            </a:solidFill>
            <a:prstDash val="solid"/>
            <a:headEnd type="none" len="sm" w="sm"/>
            <a:tailEnd type="none" len="sm" w="sm"/>
          </a:ln>
        </p:spPr>
      </p:sp>
      <p:sp>
        <p:nvSpPr>
          <p:cNvPr name="AutoShape 5" id="5"/>
          <p:cNvSpPr/>
          <p:nvPr/>
        </p:nvSpPr>
        <p:spPr>
          <a:xfrm>
            <a:off x="6071281" y="7637057"/>
            <a:ext cx="6492240" cy="0"/>
          </a:xfrm>
          <a:prstGeom prst="line">
            <a:avLst/>
          </a:prstGeom>
          <a:ln cap="flat" w="76200">
            <a:solidFill>
              <a:srgbClr val="0F4662"/>
            </a:solidFill>
            <a:prstDash val="solid"/>
            <a:headEnd type="none" len="sm" w="sm"/>
            <a:tailEnd type="none" len="sm" w="sm"/>
          </a:ln>
        </p:spPr>
      </p:sp>
      <p:sp>
        <p:nvSpPr>
          <p:cNvPr name="Freeform 6" id="6"/>
          <p:cNvSpPr/>
          <p:nvPr/>
        </p:nvSpPr>
        <p:spPr>
          <a:xfrm flipH="false" flipV="false" rot="0">
            <a:off x="8304001" y="2470557"/>
            <a:ext cx="1679997" cy="249900"/>
          </a:xfrm>
          <a:custGeom>
            <a:avLst/>
            <a:gdLst/>
            <a:ahLst/>
            <a:cxnLst/>
            <a:rect r="r" b="b" t="t" l="l"/>
            <a:pathLst>
              <a:path h="249900" w="1679997">
                <a:moveTo>
                  <a:pt x="0" y="0"/>
                </a:moveTo>
                <a:lnTo>
                  <a:pt x="1679998" y="0"/>
                </a:lnTo>
                <a:lnTo>
                  <a:pt x="1679998" y="249899"/>
                </a:lnTo>
                <a:lnTo>
                  <a:pt x="0" y="24989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8304001" y="8019527"/>
            <a:ext cx="1679997" cy="249900"/>
          </a:xfrm>
          <a:custGeom>
            <a:avLst/>
            <a:gdLst/>
            <a:ahLst/>
            <a:cxnLst/>
            <a:rect r="r" b="b" t="t" l="l"/>
            <a:pathLst>
              <a:path h="249900" w="1679997">
                <a:moveTo>
                  <a:pt x="0" y="0"/>
                </a:moveTo>
                <a:lnTo>
                  <a:pt x="1679998" y="0"/>
                </a:lnTo>
                <a:lnTo>
                  <a:pt x="1679998" y="249900"/>
                </a:lnTo>
                <a:lnTo>
                  <a:pt x="0" y="2499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8" id="8"/>
          <p:cNvSpPr txBox="true"/>
          <p:nvPr/>
        </p:nvSpPr>
        <p:spPr>
          <a:xfrm rot="0">
            <a:off x="17618080" y="9356802"/>
            <a:ext cx="493752" cy="580390"/>
          </a:xfrm>
          <a:prstGeom prst="rect">
            <a:avLst/>
          </a:prstGeom>
        </p:spPr>
        <p:txBody>
          <a:bodyPr anchor="t" rtlCol="false" tIns="0" lIns="0" bIns="0" rIns="0">
            <a:spAutoFit/>
          </a:bodyPr>
          <a:lstStyle/>
          <a:p>
            <a:pPr algn="ctr">
              <a:lnSpc>
                <a:spcPts val="4759"/>
              </a:lnSpc>
            </a:pPr>
            <a:r>
              <a:rPr lang="en-US" sz="3399">
                <a:solidFill>
                  <a:srgbClr val="0F4662"/>
                </a:solidFill>
                <a:latin typeface="Open Sans"/>
              </a:rPr>
              <a:t>15</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TextBox 2" id="2"/>
          <p:cNvSpPr txBox="true"/>
          <p:nvPr/>
        </p:nvSpPr>
        <p:spPr>
          <a:xfrm rot="0">
            <a:off x="1612906" y="2331318"/>
            <a:ext cx="15062189" cy="4980840"/>
          </a:xfrm>
          <a:prstGeom prst="rect">
            <a:avLst/>
          </a:prstGeom>
        </p:spPr>
        <p:txBody>
          <a:bodyPr anchor="t" rtlCol="false" tIns="0" lIns="0" bIns="0" rIns="0">
            <a:spAutoFit/>
          </a:bodyPr>
          <a:lstStyle/>
          <a:p>
            <a:pPr algn="ctr" marL="0" indent="0" lvl="0">
              <a:lnSpc>
                <a:spcPts val="19990"/>
              </a:lnSpc>
              <a:spcBef>
                <a:spcPct val="0"/>
              </a:spcBef>
            </a:pPr>
            <a:r>
              <a:rPr lang="en-US" sz="14278">
                <a:solidFill>
                  <a:srgbClr val="0F4662"/>
                </a:solidFill>
                <a:latin typeface="Cormorant Garamond Bold Italics"/>
                <a:ea typeface="Cormorant Garamond Bold Italics"/>
              </a:rPr>
              <a:t>﻿merci pour votre attention</a:t>
            </a:r>
          </a:p>
        </p:txBody>
      </p:sp>
      <p:sp>
        <p:nvSpPr>
          <p:cNvPr name="AutoShape 3" id="3"/>
          <p:cNvSpPr/>
          <p:nvPr/>
        </p:nvSpPr>
        <p:spPr>
          <a:xfrm>
            <a:off x="5897880" y="2215083"/>
            <a:ext cx="6492240" cy="0"/>
          </a:xfrm>
          <a:prstGeom prst="line">
            <a:avLst/>
          </a:prstGeom>
          <a:ln cap="flat" w="76200">
            <a:solidFill>
              <a:srgbClr val="0F4662"/>
            </a:solidFill>
            <a:prstDash val="solid"/>
            <a:headEnd type="none" len="sm" w="sm"/>
            <a:tailEnd type="none" len="sm" w="sm"/>
          </a:ln>
        </p:spPr>
      </p:sp>
      <p:sp>
        <p:nvSpPr>
          <p:cNvPr name="Freeform 4" id="4"/>
          <p:cNvSpPr/>
          <p:nvPr/>
        </p:nvSpPr>
        <p:spPr>
          <a:xfrm flipH="false" flipV="false" rot="0">
            <a:off x="8304001" y="1116666"/>
            <a:ext cx="1679997" cy="249900"/>
          </a:xfrm>
          <a:custGeom>
            <a:avLst/>
            <a:gdLst/>
            <a:ahLst/>
            <a:cxnLst/>
            <a:rect r="r" b="b" t="t" l="l"/>
            <a:pathLst>
              <a:path h="249900" w="1679997">
                <a:moveTo>
                  <a:pt x="0" y="0"/>
                </a:moveTo>
                <a:lnTo>
                  <a:pt x="1679998" y="0"/>
                </a:lnTo>
                <a:lnTo>
                  <a:pt x="1679998" y="249899"/>
                </a:lnTo>
                <a:lnTo>
                  <a:pt x="0" y="24989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5" id="5"/>
          <p:cNvSpPr/>
          <p:nvPr/>
        </p:nvSpPr>
        <p:spPr>
          <a:xfrm>
            <a:off x="5897880" y="8159883"/>
            <a:ext cx="6492240" cy="0"/>
          </a:xfrm>
          <a:prstGeom prst="line">
            <a:avLst/>
          </a:prstGeom>
          <a:ln cap="flat" w="76200">
            <a:solidFill>
              <a:srgbClr val="0F4662"/>
            </a:solidFill>
            <a:prstDash val="solid"/>
            <a:headEnd type="none" len="sm" w="sm"/>
            <a:tailEnd type="none" len="sm" w="sm"/>
          </a:ln>
        </p:spPr>
      </p:sp>
      <p:sp>
        <p:nvSpPr>
          <p:cNvPr name="Freeform 6" id="6"/>
          <p:cNvSpPr/>
          <p:nvPr/>
        </p:nvSpPr>
        <p:spPr>
          <a:xfrm flipH="false" flipV="false" rot="0">
            <a:off x="8304001" y="9008400"/>
            <a:ext cx="1679997" cy="249900"/>
          </a:xfrm>
          <a:custGeom>
            <a:avLst/>
            <a:gdLst/>
            <a:ahLst/>
            <a:cxnLst/>
            <a:rect r="r" b="b" t="t" l="l"/>
            <a:pathLst>
              <a:path h="249900" w="1679997">
                <a:moveTo>
                  <a:pt x="0" y="0"/>
                </a:moveTo>
                <a:lnTo>
                  <a:pt x="1679998" y="0"/>
                </a:lnTo>
                <a:lnTo>
                  <a:pt x="1679998" y="249900"/>
                </a:lnTo>
                <a:lnTo>
                  <a:pt x="0" y="2499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grpSp>
        <p:nvGrpSpPr>
          <p:cNvPr name="Group 2" id="2"/>
          <p:cNvGrpSpPr/>
          <p:nvPr/>
        </p:nvGrpSpPr>
        <p:grpSpPr>
          <a:xfrm rot="0">
            <a:off x="8449761" y="0"/>
            <a:ext cx="9838239" cy="10287000"/>
            <a:chOff x="0" y="0"/>
            <a:chExt cx="2591141" cy="2709333"/>
          </a:xfrm>
        </p:grpSpPr>
        <p:sp>
          <p:nvSpPr>
            <p:cNvPr name="Freeform 3" id="3"/>
            <p:cNvSpPr/>
            <p:nvPr/>
          </p:nvSpPr>
          <p:spPr>
            <a:xfrm flipH="false" flipV="false" rot="0">
              <a:off x="0" y="0"/>
              <a:ext cx="2591141" cy="2709333"/>
            </a:xfrm>
            <a:custGeom>
              <a:avLst/>
              <a:gdLst/>
              <a:ahLst/>
              <a:cxnLst/>
              <a:rect r="r" b="b" t="t" l="l"/>
              <a:pathLst>
                <a:path h="2709333" w="2591141">
                  <a:moveTo>
                    <a:pt x="0" y="0"/>
                  </a:moveTo>
                  <a:lnTo>
                    <a:pt x="2591141" y="0"/>
                  </a:lnTo>
                  <a:lnTo>
                    <a:pt x="2591141" y="2709333"/>
                  </a:lnTo>
                  <a:lnTo>
                    <a:pt x="0" y="2709333"/>
                  </a:lnTo>
                  <a:close/>
                </a:path>
              </a:pathLst>
            </a:custGeom>
            <a:solidFill>
              <a:srgbClr val="DBE5EA"/>
            </a:solidFill>
          </p:spPr>
        </p:sp>
        <p:sp>
          <p:nvSpPr>
            <p:cNvPr name="TextBox 4" id="4"/>
            <p:cNvSpPr txBox="true"/>
            <p:nvPr/>
          </p:nvSpPr>
          <p:spPr>
            <a:xfrm>
              <a:off x="0" y="-123825"/>
              <a:ext cx="2591141" cy="2833158"/>
            </a:xfrm>
            <a:prstGeom prst="rect">
              <a:avLst/>
            </a:prstGeom>
          </p:spPr>
          <p:txBody>
            <a:bodyPr anchor="ctr" rtlCol="false" tIns="50800" lIns="50800" bIns="50800" rIns="50800"/>
            <a:lstStyle/>
            <a:p>
              <a:pPr algn="ctr">
                <a:lnSpc>
                  <a:spcPts val="4079"/>
                </a:lnSpc>
              </a:pPr>
            </a:p>
          </p:txBody>
        </p:sp>
      </p:grpSp>
      <p:sp>
        <p:nvSpPr>
          <p:cNvPr name="AutoShape 5" id="5"/>
          <p:cNvSpPr/>
          <p:nvPr/>
        </p:nvSpPr>
        <p:spPr>
          <a:xfrm>
            <a:off x="359259" y="9741523"/>
            <a:ext cx="6492240" cy="0"/>
          </a:xfrm>
          <a:prstGeom prst="line">
            <a:avLst/>
          </a:prstGeom>
          <a:ln cap="flat" w="76200">
            <a:solidFill>
              <a:srgbClr val="0F4662"/>
            </a:solidFill>
            <a:prstDash val="solid"/>
            <a:headEnd type="none" len="sm" w="sm"/>
            <a:tailEnd type="none" len="sm" w="sm"/>
          </a:ln>
        </p:spPr>
      </p:sp>
      <p:sp>
        <p:nvSpPr>
          <p:cNvPr name="TextBox 6" id="6"/>
          <p:cNvSpPr txBox="true"/>
          <p:nvPr/>
        </p:nvSpPr>
        <p:spPr>
          <a:xfrm rot="0">
            <a:off x="-992678" y="2775148"/>
            <a:ext cx="7050607" cy="1542300"/>
          </a:xfrm>
          <a:prstGeom prst="rect">
            <a:avLst/>
          </a:prstGeom>
        </p:spPr>
        <p:txBody>
          <a:bodyPr anchor="t" rtlCol="false" tIns="0" lIns="0" bIns="0" rIns="0">
            <a:spAutoFit/>
          </a:bodyPr>
          <a:lstStyle/>
          <a:p>
            <a:pPr algn="l" marL="0" indent="0" lvl="0">
              <a:lnSpc>
                <a:spcPts val="12162"/>
              </a:lnSpc>
              <a:spcBef>
                <a:spcPct val="0"/>
              </a:spcBef>
            </a:pPr>
            <a:r>
              <a:rPr lang="en-US" sz="10135">
                <a:solidFill>
                  <a:srgbClr val="0F4662"/>
                </a:solidFill>
                <a:latin typeface="Eczar Bold"/>
              </a:rPr>
              <a:t>plan</a:t>
            </a:r>
          </a:p>
        </p:txBody>
      </p:sp>
      <p:sp>
        <p:nvSpPr>
          <p:cNvPr name="Freeform 7" id="7"/>
          <p:cNvSpPr/>
          <p:nvPr/>
        </p:nvSpPr>
        <p:spPr>
          <a:xfrm flipH="false" flipV="false" rot="0">
            <a:off x="-4971032" y="1684924"/>
            <a:ext cx="7401497" cy="8229600"/>
          </a:xfrm>
          <a:custGeom>
            <a:avLst/>
            <a:gdLst/>
            <a:ahLst/>
            <a:cxnLst/>
            <a:rect r="r" b="b" t="t" l="l"/>
            <a:pathLst>
              <a:path h="8229600" w="7401497">
                <a:moveTo>
                  <a:pt x="0" y="0"/>
                </a:moveTo>
                <a:lnTo>
                  <a:pt x="7401497" y="0"/>
                </a:lnTo>
                <a:lnTo>
                  <a:pt x="7401497" y="8229600"/>
                </a:lnTo>
                <a:lnTo>
                  <a:pt x="0" y="8229600"/>
                </a:lnTo>
                <a:lnTo>
                  <a:pt x="0" y="0"/>
                </a:lnTo>
                <a:close/>
              </a:path>
            </a:pathLst>
          </a:custGeom>
          <a:blipFill>
            <a:blip r:embed="rId2"/>
            <a:stretch>
              <a:fillRect l="0" t="0" r="0" b="0"/>
            </a:stretch>
          </a:blipFill>
        </p:spPr>
      </p:sp>
      <p:sp>
        <p:nvSpPr>
          <p:cNvPr name="Freeform 8" id="8"/>
          <p:cNvSpPr/>
          <p:nvPr/>
        </p:nvSpPr>
        <p:spPr>
          <a:xfrm flipH="false" flipV="false" rot="-1203235">
            <a:off x="-5565457" y="-2166036"/>
            <a:ext cx="9145556" cy="4738275"/>
          </a:xfrm>
          <a:custGeom>
            <a:avLst/>
            <a:gdLst/>
            <a:ahLst/>
            <a:cxnLst/>
            <a:rect r="r" b="b" t="t" l="l"/>
            <a:pathLst>
              <a:path h="4738275" w="9145556">
                <a:moveTo>
                  <a:pt x="0" y="0"/>
                </a:moveTo>
                <a:lnTo>
                  <a:pt x="9145557" y="0"/>
                </a:lnTo>
                <a:lnTo>
                  <a:pt x="9145557" y="4738275"/>
                </a:lnTo>
                <a:lnTo>
                  <a:pt x="0" y="4738275"/>
                </a:lnTo>
                <a:lnTo>
                  <a:pt x="0" y="0"/>
                </a:lnTo>
                <a:close/>
              </a:path>
            </a:pathLst>
          </a:custGeom>
          <a:blipFill>
            <a:blip r:embed="rId2"/>
            <a:stretch>
              <a:fillRect l="0" t="-114609" r="0" b="0"/>
            </a:stretch>
          </a:blipFill>
        </p:spPr>
      </p:sp>
      <p:grpSp>
        <p:nvGrpSpPr>
          <p:cNvPr name="Group 9" id="9"/>
          <p:cNvGrpSpPr/>
          <p:nvPr/>
        </p:nvGrpSpPr>
        <p:grpSpPr>
          <a:xfrm rot="0">
            <a:off x="8449761" y="-3344558"/>
            <a:ext cx="12525631" cy="12239413"/>
            <a:chOff x="0" y="0"/>
            <a:chExt cx="16700841" cy="16319217"/>
          </a:xfrm>
        </p:grpSpPr>
        <p:sp>
          <p:nvSpPr>
            <p:cNvPr name="Freeform 10" id="10"/>
            <p:cNvSpPr/>
            <p:nvPr/>
          </p:nvSpPr>
          <p:spPr>
            <a:xfrm flipH="false" flipV="false" rot="1432000">
              <a:off x="8479490" y="1225209"/>
              <a:ext cx="7322402" cy="5991057"/>
            </a:xfrm>
            <a:custGeom>
              <a:avLst/>
              <a:gdLst/>
              <a:ahLst/>
              <a:cxnLst/>
              <a:rect r="r" b="b" t="t" l="l"/>
              <a:pathLst>
                <a:path h="5991057" w="7322402">
                  <a:moveTo>
                    <a:pt x="0" y="0"/>
                  </a:moveTo>
                  <a:lnTo>
                    <a:pt x="7322403" y="0"/>
                  </a:lnTo>
                  <a:lnTo>
                    <a:pt x="7322403" y="5991056"/>
                  </a:lnTo>
                  <a:lnTo>
                    <a:pt x="0" y="599105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11" id="11"/>
            <p:cNvGrpSpPr/>
            <p:nvPr/>
          </p:nvGrpSpPr>
          <p:grpSpPr>
            <a:xfrm rot="0">
              <a:off x="0" y="6205417"/>
              <a:ext cx="1124013" cy="1124013"/>
              <a:chOff x="0" y="0"/>
              <a:chExt cx="6350000" cy="6350000"/>
            </a:xfrm>
          </p:grpSpPr>
          <p:sp>
            <p:nvSpPr>
              <p:cNvPr name="Freeform 12" id="12"/>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D5E7F5"/>
              </a:solidFill>
            </p:spPr>
          </p:sp>
        </p:grpSp>
        <p:sp>
          <p:nvSpPr>
            <p:cNvPr name="TextBox 13" id="13"/>
            <p:cNvSpPr txBox="true"/>
            <p:nvPr/>
          </p:nvSpPr>
          <p:spPr>
            <a:xfrm rot="0">
              <a:off x="1745295" y="6044925"/>
              <a:ext cx="10661757" cy="1130673"/>
            </a:xfrm>
            <a:prstGeom prst="rect">
              <a:avLst/>
            </a:prstGeom>
          </p:spPr>
          <p:txBody>
            <a:bodyPr anchor="t" rtlCol="false" tIns="0" lIns="0" bIns="0" rIns="0">
              <a:spAutoFit/>
            </a:bodyPr>
            <a:lstStyle/>
            <a:p>
              <a:pPr algn="l">
                <a:lnSpc>
                  <a:spcPts val="8056"/>
                </a:lnSpc>
              </a:pPr>
              <a:r>
                <a:rPr lang="en-US" sz="4028">
                  <a:solidFill>
                    <a:srgbClr val="0F4662"/>
                  </a:solidFill>
                  <a:latin typeface="Raleway Bold"/>
                </a:rPr>
                <a:t>I</a:t>
              </a:r>
              <a:r>
                <a:rPr lang="en-US" sz="4028">
                  <a:solidFill>
                    <a:srgbClr val="0F4662"/>
                  </a:solidFill>
                  <a:latin typeface="Raleway Bold"/>
                </a:rPr>
                <a:t>ntroduction</a:t>
              </a:r>
              <a:r>
                <a:rPr lang="en-US" sz="4028">
                  <a:solidFill>
                    <a:srgbClr val="0F4662"/>
                  </a:solidFill>
                  <a:latin typeface="Raleway Bold"/>
                </a:rPr>
                <a:t> </a:t>
              </a:r>
            </a:p>
          </p:txBody>
        </p:sp>
        <p:sp>
          <p:nvSpPr>
            <p:cNvPr name="TextBox 14" id="14"/>
            <p:cNvSpPr txBox="true"/>
            <p:nvPr/>
          </p:nvSpPr>
          <p:spPr>
            <a:xfrm rot="0">
              <a:off x="165099" y="6175241"/>
              <a:ext cx="793815" cy="936690"/>
            </a:xfrm>
            <a:prstGeom prst="rect">
              <a:avLst/>
            </a:prstGeom>
          </p:spPr>
          <p:txBody>
            <a:bodyPr anchor="t" rtlCol="false" tIns="0" lIns="0" bIns="0" rIns="0">
              <a:spAutoFit/>
            </a:bodyPr>
            <a:lstStyle/>
            <a:p>
              <a:pPr algn="ctr">
                <a:lnSpc>
                  <a:spcPts val="6171"/>
                </a:lnSpc>
              </a:pPr>
              <a:r>
                <a:rPr lang="en-US" sz="3931">
                  <a:solidFill>
                    <a:srgbClr val="273384"/>
                  </a:solidFill>
                  <a:latin typeface="Raleway Bold"/>
                </a:rPr>
                <a:t>1</a:t>
              </a:r>
            </a:p>
          </p:txBody>
        </p:sp>
        <p:grpSp>
          <p:nvGrpSpPr>
            <p:cNvPr name="Group 15" id="15"/>
            <p:cNvGrpSpPr/>
            <p:nvPr/>
          </p:nvGrpSpPr>
          <p:grpSpPr>
            <a:xfrm rot="0">
              <a:off x="0" y="7859810"/>
              <a:ext cx="1141261" cy="1124013"/>
              <a:chOff x="0" y="0"/>
              <a:chExt cx="6350000" cy="6350000"/>
            </a:xfrm>
          </p:grpSpPr>
          <p:sp>
            <p:nvSpPr>
              <p:cNvPr name="Freeform 16" id="16"/>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D5E7F5"/>
              </a:solidFill>
            </p:spPr>
          </p:sp>
        </p:grpSp>
        <p:sp>
          <p:nvSpPr>
            <p:cNvPr name="TextBox 17" id="17"/>
            <p:cNvSpPr txBox="true"/>
            <p:nvPr/>
          </p:nvSpPr>
          <p:spPr>
            <a:xfrm rot="0">
              <a:off x="167633" y="7882034"/>
              <a:ext cx="805996" cy="936690"/>
            </a:xfrm>
            <a:prstGeom prst="rect">
              <a:avLst/>
            </a:prstGeom>
          </p:spPr>
          <p:txBody>
            <a:bodyPr anchor="t" rtlCol="false" tIns="0" lIns="0" bIns="0" rIns="0">
              <a:spAutoFit/>
            </a:bodyPr>
            <a:lstStyle/>
            <a:p>
              <a:pPr algn="ctr" marL="0" indent="0" lvl="1">
                <a:lnSpc>
                  <a:spcPts val="6171"/>
                </a:lnSpc>
                <a:spcBef>
                  <a:spcPct val="0"/>
                </a:spcBef>
              </a:pPr>
              <a:r>
                <a:rPr lang="en-US" sz="3931" u="none">
                  <a:solidFill>
                    <a:srgbClr val="273384"/>
                  </a:solidFill>
                  <a:latin typeface="Raleway Bold"/>
                </a:rPr>
                <a:t>2</a:t>
              </a:r>
            </a:p>
          </p:txBody>
        </p:sp>
        <p:sp>
          <p:nvSpPr>
            <p:cNvPr name="TextBox 18" id="18"/>
            <p:cNvSpPr txBox="true"/>
            <p:nvPr/>
          </p:nvSpPr>
          <p:spPr>
            <a:xfrm rot="0">
              <a:off x="1581688" y="7779319"/>
              <a:ext cx="10825363" cy="1057053"/>
            </a:xfrm>
            <a:prstGeom prst="rect">
              <a:avLst/>
            </a:prstGeom>
          </p:spPr>
          <p:txBody>
            <a:bodyPr anchor="t" rtlCol="false" tIns="0" lIns="0" bIns="0" rIns="0">
              <a:spAutoFit/>
            </a:bodyPr>
            <a:lstStyle/>
            <a:p>
              <a:pPr algn="l">
                <a:lnSpc>
                  <a:spcPts val="7425"/>
                </a:lnSpc>
              </a:pPr>
              <a:r>
                <a:rPr lang="en-US" sz="3712">
                  <a:solidFill>
                    <a:srgbClr val="0F4662"/>
                  </a:solidFill>
                  <a:latin typeface="Raleway Bold"/>
                </a:rPr>
                <a:t>Architecture MVC </a:t>
              </a:r>
            </a:p>
          </p:txBody>
        </p:sp>
        <p:grpSp>
          <p:nvGrpSpPr>
            <p:cNvPr name="Group 19" id="19"/>
            <p:cNvGrpSpPr/>
            <p:nvPr/>
          </p:nvGrpSpPr>
          <p:grpSpPr>
            <a:xfrm rot="0">
              <a:off x="0" y="11397778"/>
              <a:ext cx="1141261" cy="1124013"/>
              <a:chOff x="0" y="0"/>
              <a:chExt cx="6350000" cy="6350000"/>
            </a:xfrm>
          </p:grpSpPr>
          <p:sp>
            <p:nvSpPr>
              <p:cNvPr name="Freeform 20" id="20"/>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D5E7F5"/>
              </a:solidFill>
            </p:spPr>
          </p:sp>
        </p:grpSp>
        <p:sp>
          <p:nvSpPr>
            <p:cNvPr name="TextBox 21" id="21"/>
            <p:cNvSpPr txBox="true"/>
            <p:nvPr/>
          </p:nvSpPr>
          <p:spPr>
            <a:xfrm rot="0">
              <a:off x="167633" y="11369629"/>
              <a:ext cx="805996" cy="936690"/>
            </a:xfrm>
            <a:prstGeom prst="rect">
              <a:avLst/>
            </a:prstGeom>
          </p:spPr>
          <p:txBody>
            <a:bodyPr anchor="t" rtlCol="false" tIns="0" lIns="0" bIns="0" rIns="0">
              <a:spAutoFit/>
            </a:bodyPr>
            <a:lstStyle/>
            <a:p>
              <a:pPr algn="ctr" marL="0" indent="0" lvl="1">
                <a:lnSpc>
                  <a:spcPts val="6171"/>
                </a:lnSpc>
                <a:spcBef>
                  <a:spcPct val="0"/>
                </a:spcBef>
              </a:pPr>
              <a:r>
                <a:rPr lang="en-US" sz="3931">
                  <a:solidFill>
                    <a:srgbClr val="273384"/>
                  </a:solidFill>
                  <a:latin typeface="Raleway Bold"/>
                </a:rPr>
                <a:t>4</a:t>
              </a:r>
            </a:p>
          </p:txBody>
        </p:sp>
        <p:sp>
          <p:nvSpPr>
            <p:cNvPr name="TextBox 22" id="22"/>
            <p:cNvSpPr txBox="true"/>
            <p:nvPr/>
          </p:nvSpPr>
          <p:spPr>
            <a:xfrm rot="0">
              <a:off x="1663492" y="11321578"/>
              <a:ext cx="9250080" cy="819267"/>
            </a:xfrm>
            <a:prstGeom prst="rect">
              <a:avLst/>
            </a:prstGeom>
          </p:spPr>
          <p:txBody>
            <a:bodyPr anchor="t" rtlCol="false" tIns="0" lIns="0" bIns="0" rIns="0">
              <a:spAutoFit/>
            </a:bodyPr>
            <a:lstStyle/>
            <a:p>
              <a:pPr>
                <a:lnSpc>
                  <a:spcPts val="5197"/>
                </a:lnSpc>
                <a:spcBef>
                  <a:spcPct val="0"/>
                </a:spcBef>
              </a:pPr>
            </a:p>
          </p:txBody>
        </p:sp>
        <p:sp>
          <p:nvSpPr>
            <p:cNvPr name="TextBox 23" id="23"/>
            <p:cNvSpPr txBox="true"/>
            <p:nvPr/>
          </p:nvSpPr>
          <p:spPr>
            <a:xfrm rot="0">
              <a:off x="1663492" y="11278858"/>
              <a:ext cx="10825363" cy="1057053"/>
            </a:xfrm>
            <a:prstGeom prst="rect">
              <a:avLst/>
            </a:prstGeom>
          </p:spPr>
          <p:txBody>
            <a:bodyPr anchor="t" rtlCol="false" tIns="0" lIns="0" bIns="0" rIns="0">
              <a:spAutoFit/>
            </a:bodyPr>
            <a:lstStyle/>
            <a:p>
              <a:pPr algn="l">
                <a:lnSpc>
                  <a:spcPts val="7425"/>
                </a:lnSpc>
              </a:pPr>
              <a:r>
                <a:rPr lang="en-US" sz="3712">
                  <a:solidFill>
                    <a:srgbClr val="0F4662"/>
                  </a:solidFill>
                  <a:latin typeface="Raleway Bold"/>
                </a:rPr>
                <a:t>les fonctionnalités de CVMaker</a:t>
              </a:r>
            </a:p>
          </p:txBody>
        </p:sp>
        <p:grpSp>
          <p:nvGrpSpPr>
            <p:cNvPr name="Group 24" id="24"/>
            <p:cNvGrpSpPr/>
            <p:nvPr/>
          </p:nvGrpSpPr>
          <p:grpSpPr>
            <a:xfrm rot="0">
              <a:off x="0" y="9740364"/>
              <a:ext cx="1141261" cy="1124013"/>
              <a:chOff x="0" y="0"/>
              <a:chExt cx="6350000" cy="6350000"/>
            </a:xfrm>
          </p:grpSpPr>
          <p:sp>
            <p:nvSpPr>
              <p:cNvPr name="Freeform 25" id="25"/>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D5E7F5"/>
              </a:solidFill>
            </p:spPr>
          </p:sp>
        </p:grpSp>
        <p:sp>
          <p:nvSpPr>
            <p:cNvPr name="TextBox 26" id="26"/>
            <p:cNvSpPr txBox="true"/>
            <p:nvPr/>
          </p:nvSpPr>
          <p:spPr>
            <a:xfrm rot="0">
              <a:off x="167633" y="9712216"/>
              <a:ext cx="805996" cy="936690"/>
            </a:xfrm>
            <a:prstGeom prst="rect">
              <a:avLst/>
            </a:prstGeom>
          </p:spPr>
          <p:txBody>
            <a:bodyPr anchor="t" rtlCol="false" tIns="0" lIns="0" bIns="0" rIns="0">
              <a:spAutoFit/>
            </a:bodyPr>
            <a:lstStyle/>
            <a:p>
              <a:pPr algn="ctr" marL="0" indent="0" lvl="1">
                <a:lnSpc>
                  <a:spcPts val="6171"/>
                </a:lnSpc>
                <a:spcBef>
                  <a:spcPct val="0"/>
                </a:spcBef>
              </a:pPr>
              <a:r>
                <a:rPr lang="en-US" sz="3931" u="none">
                  <a:solidFill>
                    <a:srgbClr val="273384"/>
                  </a:solidFill>
                  <a:latin typeface="Raleway Bold"/>
                </a:rPr>
                <a:t>3</a:t>
              </a:r>
            </a:p>
          </p:txBody>
        </p:sp>
        <p:sp>
          <p:nvSpPr>
            <p:cNvPr name="TextBox 27" id="27"/>
            <p:cNvSpPr txBox="true"/>
            <p:nvPr/>
          </p:nvSpPr>
          <p:spPr>
            <a:xfrm rot="0">
              <a:off x="1663492" y="9664164"/>
              <a:ext cx="9250080" cy="819267"/>
            </a:xfrm>
            <a:prstGeom prst="rect">
              <a:avLst/>
            </a:prstGeom>
          </p:spPr>
          <p:txBody>
            <a:bodyPr anchor="t" rtlCol="false" tIns="0" lIns="0" bIns="0" rIns="0">
              <a:spAutoFit/>
            </a:bodyPr>
            <a:lstStyle/>
            <a:p>
              <a:pPr>
                <a:lnSpc>
                  <a:spcPts val="5197"/>
                </a:lnSpc>
                <a:spcBef>
                  <a:spcPct val="0"/>
                </a:spcBef>
              </a:pPr>
            </a:p>
          </p:txBody>
        </p:sp>
        <p:sp>
          <p:nvSpPr>
            <p:cNvPr name="TextBox 28" id="28"/>
            <p:cNvSpPr txBox="true"/>
            <p:nvPr/>
          </p:nvSpPr>
          <p:spPr>
            <a:xfrm rot="0">
              <a:off x="1663492" y="9621445"/>
              <a:ext cx="10825363" cy="1057053"/>
            </a:xfrm>
            <a:prstGeom prst="rect">
              <a:avLst/>
            </a:prstGeom>
          </p:spPr>
          <p:txBody>
            <a:bodyPr anchor="t" rtlCol="false" tIns="0" lIns="0" bIns="0" rIns="0">
              <a:spAutoFit/>
            </a:bodyPr>
            <a:lstStyle/>
            <a:p>
              <a:pPr algn="l">
                <a:lnSpc>
                  <a:spcPts val="7425"/>
                </a:lnSpc>
              </a:pPr>
              <a:r>
                <a:rPr lang="en-US" sz="3712">
                  <a:solidFill>
                    <a:srgbClr val="0F4662"/>
                  </a:solidFill>
                  <a:latin typeface="Raleway Bold"/>
                </a:rPr>
                <a:t>Partie Logicielle</a:t>
              </a:r>
            </a:p>
          </p:txBody>
        </p:sp>
        <p:grpSp>
          <p:nvGrpSpPr>
            <p:cNvPr name="Group 29" id="29"/>
            <p:cNvGrpSpPr/>
            <p:nvPr/>
          </p:nvGrpSpPr>
          <p:grpSpPr>
            <a:xfrm rot="0">
              <a:off x="0" y="13220291"/>
              <a:ext cx="1141261" cy="1124013"/>
              <a:chOff x="0" y="0"/>
              <a:chExt cx="6350000" cy="6350000"/>
            </a:xfrm>
          </p:grpSpPr>
          <p:sp>
            <p:nvSpPr>
              <p:cNvPr name="Freeform 30" id="30"/>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D5E7F5"/>
              </a:solidFill>
            </p:spPr>
          </p:sp>
        </p:grpSp>
        <p:sp>
          <p:nvSpPr>
            <p:cNvPr name="TextBox 31" id="31"/>
            <p:cNvSpPr txBox="true"/>
            <p:nvPr/>
          </p:nvSpPr>
          <p:spPr>
            <a:xfrm rot="0">
              <a:off x="167633" y="13192142"/>
              <a:ext cx="805996" cy="936690"/>
            </a:xfrm>
            <a:prstGeom prst="rect">
              <a:avLst/>
            </a:prstGeom>
          </p:spPr>
          <p:txBody>
            <a:bodyPr anchor="t" rtlCol="false" tIns="0" lIns="0" bIns="0" rIns="0">
              <a:spAutoFit/>
            </a:bodyPr>
            <a:lstStyle/>
            <a:p>
              <a:pPr algn="ctr" marL="0" indent="0" lvl="1">
                <a:lnSpc>
                  <a:spcPts val="6171"/>
                </a:lnSpc>
                <a:spcBef>
                  <a:spcPct val="0"/>
                </a:spcBef>
              </a:pPr>
              <a:r>
                <a:rPr lang="en-US" sz="3931">
                  <a:solidFill>
                    <a:srgbClr val="273384"/>
                  </a:solidFill>
                  <a:latin typeface="Raleway Bold"/>
                </a:rPr>
                <a:t>5</a:t>
              </a:r>
            </a:p>
          </p:txBody>
        </p:sp>
        <p:sp>
          <p:nvSpPr>
            <p:cNvPr name="TextBox 32" id="32"/>
            <p:cNvSpPr txBox="true"/>
            <p:nvPr/>
          </p:nvSpPr>
          <p:spPr>
            <a:xfrm rot="0">
              <a:off x="1663492" y="13144091"/>
              <a:ext cx="9250080" cy="819267"/>
            </a:xfrm>
            <a:prstGeom prst="rect">
              <a:avLst/>
            </a:prstGeom>
          </p:spPr>
          <p:txBody>
            <a:bodyPr anchor="t" rtlCol="false" tIns="0" lIns="0" bIns="0" rIns="0">
              <a:spAutoFit/>
            </a:bodyPr>
            <a:lstStyle/>
            <a:p>
              <a:pPr>
                <a:lnSpc>
                  <a:spcPts val="5197"/>
                </a:lnSpc>
                <a:spcBef>
                  <a:spcPct val="0"/>
                </a:spcBef>
              </a:pPr>
            </a:p>
          </p:txBody>
        </p:sp>
        <p:sp>
          <p:nvSpPr>
            <p:cNvPr name="TextBox 33" id="33"/>
            <p:cNvSpPr txBox="true"/>
            <p:nvPr/>
          </p:nvSpPr>
          <p:spPr>
            <a:xfrm rot="0">
              <a:off x="1663492" y="13101371"/>
              <a:ext cx="10825363" cy="1057053"/>
            </a:xfrm>
            <a:prstGeom prst="rect">
              <a:avLst/>
            </a:prstGeom>
          </p:spPr>
          <p:txBody>
            <a:bodyPr anchor="t" rtlCol="false" tIns="0" lIns="0" bIns="0" rIns="0">
              <a:spAutoFit/>
            </a:bodyPr>
            <a:lstStyle/>
            <a:p>
              <a:pPr algn="l">
                <a:lnSpc>
                  <a:spcPts val="7425"/>
                </a:lnSpc>
              </a:pPr>
              <a:r>
                <a:rPr lang="en-US" sz="3712">
                  <a:solidFill>
                    <a:srgbClr val="0F4662"/>
                  </a:solidFill>
                  <a:latin typeface="Raleway Bold"/>
                </a:rPr>
                <a:t>les interfaces de notre CVMaker</a:t>
              </a:r>
            </a:p>
          </p:txBody>
        </p:sp>
        <p:grpSp>
          <p:nvGrpSpPr>
            <p:cNvPr name="Group 34" id="34"/>
            <p:cNvGrpSpPr/>
            <p:nvPr/>
          </p:nvGrpSpPr>
          <p:grpSpPr>
            <a:xfrm rot="0">
              <a:off x="0" y="15195204"/>
              <a:ext cx="1141261" cy="1124013"/>
              <a:chOff x="0" y="0"/>
              <a:chExt cx="6350000" cy="6350000"/>
            </a:xfrm>
          </p:grpSpPr>
          <p:sp>
            <p:nvSpPr>
              <p:cNvPr name="Freeform 35" id="35"/>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D5E7F5"/>
              </a:solidFill>
            </p:spPr>
          </p:sp>
        </p:grpSp>
        <p:sp>
          <p:nvSpPr>
            <p:cNvPr name="TextBox 36" id="36"/>
            <p:cNvSpPr txBox="true"/>
            <p:nvPr/>
          </p:nvSpPr>
          <p:spPr>
            <a:xfrm rot="0">
              <a:off x="167633" y="15167056"/>
              <a:ext cx="805996" cy="936690"/>
            </a:xfrm>
            <a:prstGeom prst="rect">
              <a:avLst/>
            </a:prstGeom>
          </p:spPr>
          <p:txBody>
            <a:bodyPr anchor="t" rtlCol="false" tIns="0" lIns="0" bIns="0" rIns="0">
              <a:spAutoFit/>
            </a:bodyPr>
            <a:lstStyle/>
            <a:p>
              <a:pPr algn="ctr" marL="0" indent="0" lvl="1">
                <a:lnSpc>
                  <a:spcPts val="6171"/>
                </a:lnSpc>
                <a:spcBef>
                  <a:spcPct val="0"/>
                </a:spcBef>
              </a:pPr>
              <a:r>
                <a:rPr lang="en-US" sz="3931">
                  <a:solidFill>
                    <a:srgbClr val="273384"/>
                  </a:solidFill>
                  <a:latin typeface="Raleway Bold"/>
                </a:rPr>
                <a:t>6</a:t>
              </a:r>
            </a:p>
          </p:txBody>
        </p:sp>
        <p:sp>
          <p:nvSpPr>
            <p:cNvPr name="TextBox 37" id="37"/>
            <p:cNvSpPr txBox="true"/>
            <p:nvPr/>
          </p:nvSpPr>
          <p:spPr>
            <a:xfrm rot="0">
              <a:off x="1663492" y="15119004"/>
              <a:ext cx="9250080" cy="819267"/>
            </a:xfrm>
            <a:prstGeom prst="rect">
              <a:avLst/>
            </a:prstGeom>
          </p:spPr>
          <p:txBody>
            <a:bodyPr anchor="t" rtlCol="false" tIns="0" lIns="0" bIns="0" rIns="0">
              <a:spAutoFit/>
            </a:bodyPr>
            <a:lstStyle/>
            <a:p>
              <a:pPr>
                <a:lnSpc>
                  <a:spcPts val="5197"/>
                </a:lnSpc>
                <a:spcBef>
                  <a:spcPct val="0"/>
                </a:spcBef>
              </a:pPr>
            </a:p>
          </p:txBody>
        </p:sp>
        <p:sp>
          <p:nvSpPr>
            <p:cNvPr name="TextBox 38" id="38"/>
            <p:cNvSpPr txBox="true"/>
            <p:nvPr/>
          </p:nvSpPr>
          <p:spPr>
            <a:xfrm rot="0">
              <a:off x="1663492" y="15076284"/>
              <a:ext cx="10825363" cy="1057053"/>
            </a:xfrm>
            <a:prstGeom prst="rect">
              <a:avLst/>
            </a:prstGeom>
          </p:spPr>
          <p:txBody>
            <a:bodyPr anchor="t" rtlCol="false" tIns="0" lIns="0" bIns="0" rIns="0">
              <a:spAutoFit/>
            </a:bodyPr>
            <a:lstStyle/>
            <a:p>
              <a:pPr algn="l">
                <a:lnSpc>
                  <a:spcPts val="7425"/>
                </a:lnSpc>
              </a:pPr>
              <a:r>
                <a:rPr lang="en-US" sz="3712">
                  <a:solidFill>
                    <a:srgbClr val="0F4662"/>
                  </a:solidFill>
                  <a:latin typeface="Raleway Bold"/>
                </a:rPr>
                <a:t>Conclusion</a:t>
              </a:r>
            </a:p>
          </p:txBody>
        </p:sp>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TextBox 2" id="2"/>
          <p:cNvSpPr txBox="true"/>
          <p:nvPr/>
        </p:nvSpPr>
        <p:spPr>
          <a:xfrm rot="0">
            <a:off x="1028700" y="2934959"/>
            <a:ext cx="16230600" cy="3868090"/>
          </a:xfrm>
          <a:prstGeom prst="rect">
            <a:avLst/>
          </a:prstGeom>
        </p:spPr>
        <p:txBody>
          <a:bodyPr anchor="t" rtlCol="false" tIns="0" lIns="0" bIns="0" rIns="0">
            <a:spAutoFit/>
          </a:bodyPr>
          <a:lstStyle/>
          <a:p>
            <a:pPr>
              <a:lnSpc>
                <a:spcPts val="5244"/>
              </a:lnSpc>
            </a:pPr>
            <a:r>
              <a:rPr lang="en-US" sz="3085">
                <a:solidFill>
                  <a:srgbClr val="0F4662"/>
                </a:solidFill>
                <a:latin typeface="Quicksand"/>
              </a:rPr>
              <a:t>L'essor de la technologie a radicalement transformé la façon dont nous recherchons </a:t>
            </a:r>
          </a:p>
          <a:p>
            <a:pPr algn="just">
              <a:lnSpc>
                <a:spcPts val="5244"/>
              </a:lnSpc>
            </a:pPr>
            <a:r>
              <a:rPr lang="en-US" sz="3085">
                <a:solidFill>
                  <a:srgbClr val="0F4662"/>
                </a:solidFill>
                <a:latin typeface="Quicksand"/>
              </a:rPr>
              <a:t>et trouvons des emplois. </a:t>
            </a:r>
          </a:p>
          <a:p>
            <a:pPr algn="just">
              <a:lnSpc>
                <a:spcPts val="5244"/>
              </a:lnSpc>
            </a:pPr>
            <a:r>
              <a:rPr lang="en-US" sz="3085">
                <a:solidFill>
                  <a:srgbClr val="0F4662"/>
                </a:solidFill>
                <a:latin typeface="Quicksand"/>
              </a:rPr>
              <a:t>Dans  ce contexte en constante évolution, la création d'un CV (Curriculum Vitae) est une étape cruciale pour toute personne cherchant à entrer sur le marché du travail ou à progresser dans sa carrière.</a:t>
            </a:r>
          </a:p>
          <a:p>
            <a:pPr marL="0" indent="0" lvl="0">
              <a:lnSpc>
                <a:spcPts val="4904"/>
              </a:lnSpc>
            </a:pPr>
            <a:r>
              <a:rPr lang="en-US" sz="2885">
                <a:solidFill>
                  <a:srgbClr val="0F4662"/>
                </a:solidFill>
                <a:latin typeface="Quicksand"/>
              </a:rPr>
              <a:t> </a:t>
            </a:r>
          </a:p>
        </p:txBody>
      </p:sp>
      <p:sp>
        <p:nvSpPr>
          <p:cNvPr name="AutoShape 3" id="3"/>
          <p:cNvSpPr/>
          <p:nvPr/>
        </p:nvSpPr>
        <p:spPr>
          <a:xfrm>
            <a:off x="5829989" y="2363459"/>
            <a:ext cx="6492240" cy="0"/>
          </a:xfrm>
          <a:prstGeom prst="line">
            <a:avLst/>
          </a:prstGeom>
          <a:ln cap="flat" w="76200">
            <a:solidFill>
              <a:srgbClr val="0F4662"/>
            </a:solidFill>
            <a:prstDash val="solid"/>
            <a:headEnd type="none" len="sm" w="sm"/>
            <a:tailEnd type="none" len="sm" w="sm"/>
          </a:ln>
        </p:spPr>
      </p:sp>
      <p:sp>
        <p:nvSpPr>
          <p:cNvPr name="AutoShape 4" id="4"/>
          <p:cNvSpPr/>
          <p:nvPr/>
        </p:nvSpPr>
        <p:spPr>
          <a:xfrm>
            <a:off x="5829989" y="9220200"/>
            <a:ext cx="6492240" cy="0"/>
          </a:xfrm>
          <a:prstGeom prst="line">
            <a:avLst/>
          </a:prstGeom>
          <a:ln cap="flat" w="76200">
            <a:solidFill>
              <a:srgbClr val="0F4662"/>
            </a:solidFill>
            <a:prstDash val="solid"/>
            <a:headEnd type="none" len="sm" w="sm"/>
            <a:tailEnd type="none" len="sm" w="sm"/>
          </a:ln>
        </p:spPr>
      </p:sp>
      <p:sp>
        <p:nvSpPr>
          <p:cNvPr name="Freeform 5" id="5"/>
          <p:cNvSpPr/>
          <p:nvPr/>
        </p:nvSpPr>
        <p:spPr>
          <a:xfrm flipH="false" flipV="false" rot="0">
            <a:off x="8036109" y="1684924"/>
            <a:ext cx="1679997" cy="249900"/>
          </a:xfrm>
          <a:custGeom>
            <a:avLst/>
            <a:gdLst/>
            <a:ahLst/>
            <a:cxnLst/>
            <a:rect r="r" b="b" t="t" l="l"/>
            <a:pathLst>
              <a:path h="249900" w="1679997">
                <a:moveTo>
                  <a:pt x="0" y="0"/>
                </a:moveTo>
                <a:lnTo>
                  <a:pt x="1679997" y="0"/>
                </a:lnTo>
                <a:lnTo>
                  <a:pt x="1679997" y="249900"/>
                </a:lnTo>
                <a:lnTo>
                  <a:pt x="0" y="2499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1028700" y="599709"/>
            <a:ext cx="8048163" cy="1085215"/>
          </a:xfrm>
          <a:prstGeom prst="rect">
            <a:avLst/>
          </a:prstGeom>
        </p:spPr>
        <p:txBody>
          <a:bodyPr anchor="t" rtlCol="false" tIns="0" lIns="0" bIns="0" rIns="0">
            <a:spAutoFit/>
          </a:bodyPr>
          <a:lstStyle/>
          <a:p>
            <a:pPr marL="0" indent="0" lvl="0">
              <a:lnSpc>
                <a:spcPts val="8959"/>
              </a:lnSpc>
              <a:spcBef>
                <a:spcPct val="0"/>
              </a:spcBef>
            </a:pPr>
            <a:r>
              <a:rPr lang="en-US" sz="6399">
                <a:solidFill>
                  <a:srgbClr val="0F4662"/>
                </a:solidFill>
                <a:latin typeface="Cormorant Garamond Bold Italics"/>
              </a:rPr>
              <a:t>Introduction</a:t>
            </a:r>
          </a:p>
        </p:txBody>
      </p:sp>
      <p:sp>
        <p:nvSpPr>
          <p:cNvPr name="Freeform 7" id="7"/>
          <p:cNvSpPr/>
          <p:nvPr/>
        </p:nvSpPr>
        <p:spPr>
          <a:xfrm flipH="false" flipV="false" rot="0">
            <a:off x="8304001" y="9529723"/>
            <a:ext cx="1679997" cy="249900"/>
          </a:xfrm>
          <a:custGeom>
            <a:avLst/>
            <a:gdLst/>
            <a:ahLst/>
            <a:cxnLst/>
            <a:rect r="r" b="b" t="t" l="l"/>
            <a:pathLst>
              <a:path h="249900" w="1679997">
                <a:moveTo>
                  <a:pt x="0" y="0"/>
                </a:moveTo>
                <a:lnTo>
                  <a:pt x="1679998" y="0"/>
                </a:lnTo>
                <a:lnTo>
                  <a:pt x="1679998" y="249900"/>
                </a:lnTo>
                <a:lnTo>
                  <a:pt x="0" y="2499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8" id="8"/>
          <p:cNvGrpSpPr/>
          <p:nvPr/>
        </p:nvGrpSpPr>
        <p:grpSpPr>
          <a:xfrm rot="0">
            <a:off x="1028700" y="6699427"/>
            <a:ext cx="16230600" cy="1947860"/>
            <a:chOff x="0" y="0"/>
            <a:chExt cx="4274726" cy="513017"/>
          </a:xfrm>
        </p:grpSpPr>
        <p:sp>
          <p:nvSpPr>
            <p:cNvPr name="Freeform 9" id="9"/>
            <p:cNvSpPr/>
            <p:nvPr/>
          </p:nvSpPr>
          <p:spPr>
            <a:xfrm flipH="false" flipV="false" rot="0">
              <a:off x="0" y="0"/>
              <a:ext cx="4274726" cy="513017"/>
            </a:xfrm>
            <a:custGeom>
              <a:avLst/>
              <a:gdLst/>
              <a:ahLst/>
              <a:cxnLst/>
              <a:rect r="r" b="b" t="t" l="l"/>
              <a:pathLst>
                <a:path h="513017" w="4274726">
                  <a:moveTo>
                    <a:pt x="24327" y="0"/>
                  </a:moveTo>
                  <a:lnTo>
                    <a:pt x="4250399" y="0"/>
                  </a:lnTo>
                  <a:cubicBezTo>
                    <a:pt x="4263834" y="0"/>
                    <a:pt x="4274726" y="10891"/>
                    <a:pt x="4274726" y="24327"/>
                  </a:cubicBezTo>
                  <a:lnTo>
                    <a:pt x="4274726" y="488690"/>
                  </a:lnTo>
                  <a:cubicBezTo>
                    <a:pt x="4274726" y="502125"/>
                    <a:pt x="4263834" y="513017"/>
                    <a:pt x="4250399" y="513017"/>
                  </a:cubicBezTo>
                  <a:lnTo>
                    <a:pt x="24327" y="513017"/>
                  </a:lnTo>
                  <a:cubicBezTo>
                    <a:pt x="10891" y="513017"/>
                    <a:pt x="0" y="502125"/>
                    <a:pt x="0" y="488690"/>
                  </a:cubicBezTo>
                  <a:lnTo>
                    <a:pt x="0" y="24327"/>
                  </a:lnTo>
                  <a:cubicBezTo>
                    <a:pt x="0" y="10891"/>
                    <a:pt x="10891" y="0"/>
                    <a:pt x="24327" y="0"/>
                  </a:cubicBezTo>
                  <a:close/>
                </a:path>
              </a:pathLst>
            </a:custGeom>
            <a:solidFill>
              <a:srgbClr val="DBE5EA"/>
            </a:solidFill>
          </p:spPr>
        </p:sp>
        <p:sp>
          <p:nvSpPr>
            <p:cNvPr name="TextBox 10" id="10"/>
            <p:cNvSpPr txBox="true"/>
            <p:nvPr/>
          </p:nvSpPr>
          <p:spPr>
            <a:xfrm>
              <a:off x="0" y="-123825"/>
              <a:ext cx="4274726" cy="636842"/>
            </a:xfrm>
            <a:prstGeom prst="rect">
              <a:avLst/>
            </a:prstGeom>
          </p:spPr>
          <p:txBody>
            <a:bodyPr anchor="ctr" rtlCol="false" tIns="50800" lIns="50800" bIns="50800" rIns="50800"/>
            <a:lstStyle/>
            <a:p>
              <a:pPr algn="ctr">
                <a:lnSpc>
                  <a:spcPts val="4079"/>
                </a:lnSpc>
              </a:pPr>
            </a:p>
          </p:txBody>
        </p:sp>
      </p:grpSp>
      <p:sp>
        <p:nvSpPr>
          <p:cNvPr name="TextBox 11" id="11"/>
          <p:cNvSpPr txBox="true"/>
          <p:nvPr/>
        </p:nvSpPr>
        <p:spPr>
          <a:xfrm rot="0">
            <a:off x="1028700" y="6937011"/>
            <a:ext cx="16366381" cy="1282193"/>
          </a:xfrm>
          <a:prstGeom prst="rect">
            <a:avLst/>
          </a:prstGeom>
        </p:spPr>
        <p:txBody>
          <a:bodyPr anchor="t" rtlCol="false" tIns="0" lIns="0" bIns="0" rIns="0">
            <a:spAutoFit/>
          </a:bodyPr>
          <a:lstStyle/>
          <a:p>
            <a:pPr>
              <a:lnSpc>
                <a:spcPts val="5263"/>
              </a:lnSpc>
            </a:pPr>
            <a:r>
              <a:rPr lang="en-US" sz="2799" spc="30">
                <a:solidFill>
                  <a:srgbClr val="0F4662"/>
                </a:solidFill>
                <a:latin typeface="Quicksand Bold"/>
              </a:rPr>
              <a:t>-&gt; </a:t>
            </a:r>
            <a:r>
              <a:rPr lang="en-US" sz="2799" spc="30">
                <a:solidFill>
                  <a:srgbClr val="0F4662"/>
                </a:solidFill>
                <a:latin typeface="Quicksand Bold"/>
              </a:rPr>
              <a:t>C'est dans cette optique qu'a émergé l'idée de développer un “CV Maker”,  un outil  conçu pour simplifier et rationaliser le processus de création de CV. </a:t>
            </a:r>
          </a:p>
        </p:txBody>
      </p:sp>
      <p:sp>
        <p:nvSpPr>
          <p:cNvPr name="TextBox 12" id="12"/>
          <p:cNvSpPr txBox="true"/>
          <p:nvPr/>
        </p:nvSpPr>
        <p:spPr>
          <a:xfrm rot="0">
            <a:off x="17741488" y="9356802"/>
            <a:ext cx="246936" cy="580390"/>
          </a:xfrm>
          <a:prstGeom prst="rect">
            <a:avLst/>
          </a:prstGeom>
        </p:spPr>
        <p:txBody>
          <a:bodyPr anchor="t" rtlCol="false" tIns="0" lIns="0" bIns="0" rIns="0">
            <a:spAutoFit/>
          </a:bodyPr>
          <a:lstStyle/>
          <a:p>
            <a:pPr algn="ctr">
              <a:lnSpc>
                <a:spcPts val="4759"/>
              </a:lnSpc>
            </a:pPr>
            <a:r>
              <a:rPr lang="en-US" sz="3399">
                <a:solidFill>
                  <a:srgbClr val="0F4662"/>
                </a:solidFill>
                <a:latin typeface="Open Sans"/>
              </a:rPr>
              <a:t>1</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Freeform 2" id="2"/>
          <p:cNvSpPr/>
          <p:nvPr/>
        </p:nvSpPr>
        <p:spPr>
          <a:xfrm flipH="false" flipV="false" rot="0">
            <a:off x="7042381" y="2526526"/>
            <a:ext cx="13853304" cy="6157024"/>
          </a:xfrm>
          <a:custGeom>
            <a:avLst/>
            <a:gdLst/>
            <a:ahLst/>
            <a:cxnLst/>
            <a:rect r="r" b="b" t="t" l="l"/>
            <a:pathLst>
              <a:path h="6157024" w="13853304">
                <a:moveTo>
                  <a:pt x="0" y="0"/>
                </a:moveTo>
                <a:lnTo>
                  <a:pt x="13853304" y="0"/>
                </a:lnTo>
                <a:lnTo>
                  <a:pt x="13853304" y="6157024"/>
                </a:lnTo>
                <a:lnTo>
                  <a:pt x="0" y="6157024"/>
                </a:lnTo>
                <a:lnTo>
                  <a:pt x="0" y="0"/>
                </a:lnTo>
                <a:close/>
              </a:path>
            </a:pathLst>
          </a:custGeom>
          <a:blipFill>
            <a:blip r:embed="rId2"/>
            <a:stretch>
              <a:fillRect l="0" t="0" r="0" b="0"/>
            </a:stretch>
          </a:blipFill>
        </p:spPr>
      </p:sp>
      <p:sp>
        <p:nvSpPr>
          <p:cNvPr name="AutoShape 3" id="3"/>
          <p:cNvSpPr/>
          <p:nvPr/>
        </p:nvSpPr>
        <p:spPr>
          <a:xfrm>
            <a:off x="-81122" y="4225173"/>
            <a:ext cx="4344915" cy="0"/>
          </a:xfrm>
          <a:prstGeom prst="line">
            <a:avLst/>
          </a:prstGeom>
          <a:ln cap="flat" w="57150">
            <a:solidFill>
              <a:srgbClr val="7994A0"/>
            </a:solidFill>
            <a:prstDash val="solid"/>
            <a:headEnd type="none" len="sm" w="sm"/>
            <a:tailEnd type="none" len="sm" w="sm"/>
          </a:ln>
        </p:spPr>
      </p:sp>
      <p:sp>
        <p:nvSpPr>
          <p:cNvPr name="AutoShape 4" id="4"/>
          <p:cNvSpPr/>
          <p:nvPr/>
        </p:nvSpPr>
        <p:spPr>
          <a:xfrm>
            <a:off x="-1144676" y="6481175"/>
            <a:ext cx="4346753" cy="0"/>
          </a:xfrm>
          <a:prstGeom prst="line">
            <a:avLst/>
          </a:prstGeom>
          <a:ln cap="flat" w="57150">
            <a:solidFill>
              <a:srgbClr val="7994A0"/>
            </a:solidFill>
            <a:prstDash val="solid"/>
            <a:headEnd type="none" len="sm" w="sm"/>
            <a:tailEnd type="none" len="sm" w="sm"/>
          </a:ln>
        </p:spPr>
      </p:sp>
      <p:sp>
        <p:nvSpPr>
          <p:cNvPr name="Freeform 5" id="5"/>
          <p:cNvSpPr/>
          <p:nvPr/>
        </p:nvSpPr>
        <p:spPr>
          <a:xfrm flipH="false" flipV="false" rot="0">
            <a:off x="15897288" y="589059"/>
            <a:ext cx="1679997" cy="249900"/>
          </a:xfrm>
          <a:custGeom>
            <a:avLst/>
            <a:gdLst/>
            <a:ahLst/>
            <a:cxnLst/>
            <a:rect r="r" b="b" t="t" l="l"/>
            <a:pathLst>
              <a:path h="249900" w="1679997">
                <a:moveTo>
                  <a:pt x="0" y="0"/>
                </a:moveTo>
                <a:lnTo>
                  <a:pt x="1679997" y="0"/>
                </a:lnTo>
                <a:lnTo>
                  <a:pt x="1679997" y="249900"/>
                </a:lnTo>
                <a:lnTo>
                  <a:pt x="0" y="2499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411338" y="9687292"/>
            <a:ext cx="1679997" cy="249900"/>
          </a:xfrm>
          <a:custGeom>
            <a:avLst/>
            <a:gdLst/>
            <a:ahLst/>
            <a:cxnLst/>
            <a:rect r="r" b="b" t="t" l="l"/>
            <a:pathLst>
              <a:path h="249900" w="1679997">
                <a:moveTo>
                  <a:pt x="0" y="0"/>
                </a:moveTo>
                <a:lnTo>
                  <a:pt x="1679997" y="0"/>
                </a:lnTo>
                <a:lnTo>
                  <a:pt x="1679997" y="249900"/>
                </a:lnTo>
                <a:lnTo>
                  <a:pt x="0" y="2499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7" id="7"/>
          <p:cNvSpPr txBox="true"/>
          <p:nvPr/>
        </p:nvSpPr>
        <p:spPr>
          <a:xfrm rot="0">
            <a:off x="198838" y="2299337"/>
            <a:ext cx="8292154" cy="1552575"/>
          </a:xfrm>
          <a:prstGeom prst="rect">
            <a:avLst/>
          </a:prstGeom>
        </p:spPr>
        <p:txBody>
          <a:bodyPr anchor="t" rtlCol="false" tIns="0" lIns="0" bIns="0" rIns="0">
            <a:spAutoFit/>
          </a:bodyPr>
          <a:lstStyle/>
          <a:p>
            <a:pPr algn="just" marL="647697" indent="-323848" lvl="1">
              <a:lnSpc>
                <a:spcPts val="4199"/>
              </a:lnSpc>
              <a:buFont typeface="Arial"/>
              <a:buChar char="•"/>
            </a:pPr>
            <a:r>
              <a:rPr lang="en-US" sz="2999">
                <a:solidFill>
                  <a:srgbClr val="0F4662"/>
                </a:solidFill>
                <a:latin typeface="Quicksand"/>
              </a:rPr>
              <a:t>L’architecture MVC sépare la logique du code en trois parties:</a:t>
            </a:r>
          </a:p>
          <a:p>
            <a:pPr algn="just">
              <a:lnSpc>
                <a:spcPts val="4199"/>
              </a:lnSpc>
            </a:pPr>
            <a:r>
              <a:rPr lang="en-US" sz="2999">
                <a:solidFill>
                  <a:srgbClr val="0F4662"/>
                </a:solidFill>
                <a:latin typeface="Quicksand Bold"/>
              </a:rPr>
              <a:t>      trois ensembles de fichiers.</a:t>
            </a:r>
          </a:p>
        </p:txBody>
      </p:sp>
      <p:sp>
        <p:nvSpPr>
          <p:cNvPr name="TextBox 8" id="8"/>
          <p:cNvSpPr txBox="true"/>
          <p:nvPr/>
        </p:nvSpPr>
        <p:spPr>
          <a:xfrm rot="0">
            <a:off x="235020" y="4551610"/>
            <a:ext cx="8057544" cy="1526540"/>
          </a:xfrm>
          <a:prstGeom prst="rect">
            <a:avLst/>
          </a:prstGeom>
        </p:spPr>
        <p:txBody>
          <a:bodyPr anchor="t" rtlCol="false" tIns="0" lIns="0" bIns="0" rIns="0">
            <a:spAutoFit/>
          </a:bodyPr>
          <a:lstStyle/>
          <a:p>
            <a:pPr algn="just" marL="626107" indent="-313054" lvl="1">
              <a:lnSpc>
                <a:spcPts val="4059"/>
              </a:lnSpc>
              <a:buFont typeface="Arial"/>
              <a:buChar char="•"/>
            </a:pPr>
            <a:r>
              <a:rPr lang="en-US" sz="2899">
                <a:solidFill>
                  <a:srgbClr val="0F4662"/>
                </a:solidFill>
                <a:latin typeface="Quicksand"/>
              </a:rPr>
              <a:t>L’architecture MVC offre</a:t>
            </a:r>
            <a:r>
              <a:rPr lang="en-US" sz="2899">
                <a:solidFill>
                  <a:srgbClr val="0F4662"/>
                </a:solidFill>
                <a:latin typeface="Quicksand Bold"/>
              </a:rPr>
              <a:t> une</a:t>
            </a:r>
            <a:r>
              <a:rPr lang="en-US" sz="2899">
                <a:solidFill>
                  <a:srgbClr val="0F4662"/>
                </a:solidFill>
                <a:latin typeface="Quicksand"/>
              </a:rPr>
              <a:t> </a:t>
            </a:r>
            <a:r>
              <a:rPr lang="en-US" sz="2899">
                <a:solidFill>
                  <a:srgbClr val="0F4662"/>
                </a:solidFill>
                <a:latin typeface="Quicksand Bold"/>
              </a:rPr>
              <a:t>structure flexible</a:t>
            </a:r>
            <a:r>
              <a:rPr lang="en-US" sz="2899">
                <a:solidFill>
                  <a:srgbClr val="0F4662"/>
                </a:solidFill>
                <a:latin typeface="Quicksand"/>
              </a:rPr>
              <a:t> et robuste pour le développement d'applications web.</a:t>
            </a:r>
          </a:p>
        </p:txBody>
      </p:sp>
      <p:sp>
        <p:nvSpPr>
          <p:cNvPr name="TextBox 9" id="9"/>
          <p:cNvSpPr txBox="true"/>
          <p:nvPr/>
        </p:nvSpPr>
        <p:spPr>
          <a:xfrm rot="0">
            <a:off x="10996751" y="1865632"/>
            <a:ext cx="6580534" cy="490855"/>
          </a:xfrm>
          <a:prstGeom prst="rect">
            <a:avLst/>
          </a:prstGeom>
        </p:spPr>
        <p:txBody>
          <a:bodyPr anchor="t" rtlCol="false" tIns="0" lIns="0" bIns="0" rIns="0">
            <a:spAutoFit/>
          </a:bodyPr>
          <a:lstStyle/>
          <a:p>
            <a:pPr marL="0" indent="0" lvl="0">
              <a:lnSpc>
                <a:spcPts val="3919"/>
              </a:lnSpc>
              <a:spcBef>
                <a:spcPct val="0"/>
              </a:spcBef>
            </a:pPr>
            <a:r>
              <a:rPr lang="en-US" sz="2799">
                <a:solidFill>
                  <a:srgbClr val="0F4662"/>
                </a:solidFill>
                <a:latin typeface="Quicksand Bold"/>
              </a:rPr>
              <a:t>MVC : Modèle - Vue -Contrôleur:</a:t>
            </a:r>
          </a:p>
        </p:txBody>
      </p:sp>
      <p:sp>
        <p:nvSpPr>
          <p:cNvPr name="TextBox 10" id="10"/>
          <p:cNvSpPr txBox="true"/>
          <p:nvPr/>
        </p:nvSpPr>
        <p:spPr>
          <a:xfrm rot="0">
            <a:off x="235020" y="757598"/>
            <a:ext cx="9023334" cy="1757398"/>
          </a:xfrm>
          <a:prstGeom prst="rect">
            <a:avLst/>
          </a:prstGeom>
        </p:spPr>
        <p:txBody>
          <a:bodyPr anchor="t" rtlCol="false" tIns="0" lIns="0" bIns="0" rIns="0">
            <a:spAutoFit/>
          </a:bodyPr>
          <a:lstStyle/>
          <a:p>
            <a:pPr>
              <a:lnSpc>
                <a:spcPts val="7085"/>
              </a:lnSpc>
            </a:pPr>
            <a:r>
              <a:rPr lang="en-US" sz="5061">
                <a:solidFill>
                  <a:srgbClr val="0F4662"/>
                </a:solidFill>
                <a:latin typeface="Cormorant Garamond Bold Italics"/>
              </a:rPr>
              <a:t>Pourquoi utiliser l'architecture MVC ?</a:t>
            </a:r>
          </a:p>
          <a:p>
            <a:pPr marL="0" indent="0" lvl="0">
              <a:lnSpc>
                <a:spcPts val="7085"/>
              </a:lnSpc>
              <a:spcBef>
                <a:spcPct val="0"/>
              </a:spcBef>
            </a:pPr>
          </a:p>
        </p:txBody>
      </p:sp>
      <p:sp>
        <p:nvSpPr>
          <p:cNvPr name="TextBox 11" id="11"/>
          <p:cNvSpPr txBox="true"/>
          <p:nvPr/>
        </p:nvSpPr>
        <p:spPr>
          <a:xfrm rot="0">
            <a:off x="0" y="6785975"/>
            <a:ext cx="9144000" cy="1590675"/>
          </a:xfrm>
          <a:prstGeom prst="rect">
            <a:avLst/>
          </a:prstGeom>
        </p:spPr>
        <p:txBody>
          <a:bodyPr anchor="t" rtlCol="false" tIns="0" lIns="0" bIns="0" rIns="0">
            <a:spAutoFit/>
          </a:bodyPr>
          <a:lstStyle/>
          <a:p>
            <a:pPr algn="just" marL="647700" indent="-323850" lvl="1">
              <a:lnSpc>
                <a:spcPts val="4200"/>
              </a:lnSpc>
              <a:buFont typeface="Arial"/>
              <a:buChar char="•"/>
            </a:pPr>
            <a:r>
              <a:rPr lang="en-US" sz="3000">
                <a:solidFill>
                  <a:srgbClr val="0F4662"/>
                </a:solidFill>
                <a:latin typeface="Quicksand"/>
              </a:rPr>
              <a:t> L’architecture MVC rend le code </a:t>
            </a:r>
            <a:r>
              <a:rPr lang="en-US" sz="3000">
                <a:solidFill>
                  <a:srgbClr val="0F4662"/>
                </a:solidFill>
                <a:latin typeface="Quicksand Bold"/>
              </a:rPr>
              <a:t>plus facile à mettre à jour </a:t>
            </a:r>
            <a:r>
              <a:rPr lang="en-US" sz="3000">
                <a:solidFill>
                  <a:srgbClr val="0F4662"/>
                </a:solidFill>
                <a:latin typeface="Quicksand"/>
              </a:rPr>
              <a:t>et permet d’organiser le travail en 3 parties.</a:t>
            </a:r>
          </a:p>
        </p:txBody>
      </p:sp>
      <p:sp>
        <p:nvSpPr>
          <p:cNvPr name="AutoShape 12" id="12"/>
          <p:cNvSpPr/>
          <p:nvPr/>
        </p:nvSpPr>
        <p:spPr>
          <a:xfrm>
            <a:off x="-81122" y="8638802"/>
            <a:ext cx="4344915" cy="0"/>
          </a:xfrm>
          <a:prstGeom prst="line">
            <a:avLst/>
          </a:prstGeom>
          <a:ln cap="flat" w="57150">
            <a:solidFill>
              <a:srgbClr val="7994A0"/>
            </a:solidFill>
            <a:prstDash val="solid"/>
            <a:headEnd type="none" len="sm" w="sm"/>
            <a:tailEnd type="none" len="sm" w="sm"/>
          </a:ln>
        </p:spPr>
      </p:sp>
      <p:sp>
        <p:nvSpPr>
          <p:cNvPr name="TextBox 13" id="13"/>
          <p:cNvSpPr txBox="true"/>
          <p:nvPr/>
        </p:nvSpPr>
        <p:spPr>
          <a:xfrm rot="0">
            <a:off x="17741488" y="9356802"/>
            <a:ext cx="246936" cy="580390"/>
          </a:xfrm>
          <a:prstGeom prst="rect">
            <a:avLst/>
          </a:prstGeom>
        </p:spPr>
        <p:txBody>
          <a:bodyPr anchor="t" rtlCol="false" tIns="0" lIns="0" bIns="0" rIns="0">
            <a:spAutoFit/>
          </a:bodyPr>
          <a:lstStyle/>
          <a:p>
            <a:pPr algn="ctr">
              <a:lnSpc>
                <a:spcPts val="4759"/>
              </a:lnSpc>
            </a:pPr>
            <a:r>
              <a:rPr lang="en-US" sz="3399">
                <a:solidFill>
                  <a:srgbClr val="0F4662"/>
                </a:solidFill>
                <a:latin typeface="Open Sans"/>
              </a:rPr>
              <a:t>2</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grpSp>
        <p:nvGrpSpPr>
          <p:cNvPr name="Group 2" id="2"/>
          <p:cNvGrpSpPr/>
          <p:nvPr/>
        </p:nvGrpSpPr>
        <p:grpSpPr>
          <a:xfrm rot="0">
            <a:off x="539780" y="2775760"/>
            <a:ext cx="5470149" cy="5143570"/>
            <a:chOff x="0" y="0"/>
            <a:chExt cx="1440698" cy="1354685"/>
          </a:xfrm>
        </p:grpSpPr>
        <p:sp>
          <p:nvSpPr>
            <p:cNvPr name="Freeform 3" id="3"/>
            <p:cNvSpPr/>
            <p:nvPr/>
          </p:nvSpPr>
          <p:spPr>
            <a:xfrm flipH="false" flipV="false" rot="0">
              <a:off x="0" y="0"/>
              <a:ext cx="1440698" cy="1354685"/>
            </a:xfrm>
            <a:custGeom>
              <a:avLst/>
              <a:gdLst/>
              <a:ahLst/>
              <a:cxnLst/>
              <a:rect r="r" b="b" t="t" l="l"/>
              <a:pathLst>
                <a:path h="1354685" w="1440698">
                  <a:moveTo>
                    <a:pt x="72180" y="0"/>
                  </a:moveTo>
                  <a:lnTo>
                    <a:pt x="1368517" y="0"/>
                  </a:lnTo>
                  <a:cubicBezTo>
                    <a:pt x="1408381" y="0"/>
                    <a:pt x="1440698" y="32316"/>
                    <a:pt x="1440698" y="72180"/>
                  </a:cubicBezTo>
                  <a:lnTo>
                    <a:pt x="1440698" y="1282505"/>
                  </a:lnTo>
                  <a:cubicBezTo>
                    <a:pt x="1440698" y="1301648"/>
                    <a:pt x="1433093" y="1320008"/>
                    <a:pt x="1419557" y="1333544"/>
                  </a:cubicBezTo>
                  <a:cubicBezTo>
                    <a:pt x="1406020" y="1347080"/>
                    <a:pt x="1387661" y="1354685"/>
                    <a:pt x="1368517" y="1354685"/>
                  </a:cubicBezTo>
                  <a:lnTo>
                    <a:pt x="72180" y="1354685"/>
                  </a:lnTo>
                  <a:cubicBezTo>
                    <a:pt x="32316" y="1354685"/>
                    <a:pt x="0" y="1322369"/>
                    <a:pt x="0" y="1282505"/>
                  </a:cubicBezTo>
                  <a:lnTo>
                    <a:pt x="0" y="72180"/>
                  </a:lnTo>
                  <a:cubicBezTo>
                    <a:pt x="0" y="32316"/>
                    <a:pt x="32316" y="0"/>
                    <a:pt x="72180" y="0"/>
                  </a:cubicBezTo>
                  <a:close/>
                </a:path>
              </a:pathLst>
            </a:custGeom>
            <a:solidFill>
              <a:srgbClr val="CF5652">
                <a:alpha val="98824"/>
              </a:srgbClr>
            </a:solidFill>
          </p:spPr>
        </p:sp>
        <p:sp>
          <p:nvSpPr>
            <p:cNvPr name="TextBox 4" id="4"/>
            <p:cNvSpPr txBox="true"/>
            <p:nvPr/>
          </p:nvSpPr>
          <p:spPr>
            <a:xfrm>
              <a:off x="0" y="-123825"/>
              <a:ext cx="1440698" cy="1478510"/>
            </a:xfrm>
            <a:prstGeom prst="rect">
              <a:avLst/>
            </a:prstGeom>
          </p:spPr>
          <p:txBody>
            <a:bodyPr anchor="ctr" rtlCol="false" tIns="50800" lIns="50800" bIns="50800" rIns="50800"/>
            <a:lstStyle/>
            <a:p>
              <a:pPr algn="ctr">
                <a:lnSpc>
                  <a:spcPts val="4079"/>
                </a:lnSpc>
              </a:pPr>
            </a:p>
          </p:txBody>
        </p:sp>
      </p:grpSp>
      <p:sp>
        <p:nvSpPr>
          <p:cNvPr name="TextBox 5" id="5"/>
          <p:cNvSpPr txBox="true"/>
          <p:nvPr/>
        </p:nvSpPr>
        <p:spPr>
          <a:xfrm rot="0">
            <a:off x="992951" y="533034"/>
            <a:ext cx="8115300" cy="1085215"/>
          </a:xfrm>
          <a:prstGeom prst="rect">
            <a:avLst/>
          </a:prstGeom>
        </p:spPr>
        <p:txBody>
          <a:bodyPr anchor="t" rtlCol="false" tIns="0" lIns="0" bIns="0" rIns="0">
            <a:spAutoFit/>
          </a:bodyPr>
          <a:lstStyle/>
          <a:p>
            <a:pPr marL="0" indent="0" lvl="0">
              <a:lnSpc>
                <a:spcPts val="8959"/>
              </a:lnSpc>
              <a:spcBef>
                <a:spcPct val="0"/>
              </a:spcBef>
            </a:pPr>
            <a:r>
              <a:rPr lang="en-US" sz="6399">
                <a:solidFill>
                  <a:srgbClr val="0F4662"/>
                </a:solidFill>
                <a:latin typeface="Cormorant Garamond Bold Italics"/>
              </a:rPr>
              <a:t>L’ architecture MVC</a:t>
            </a:r>
          </a:p>
        </p:txBody>
      </p:sp>
      <p:sp>
        <p:nvSpPr>
          <p:cNvPr name="TextBox 6" id="6"/>
          <p:cNvSpPr txBox="true"/>
          <p:nvPr/>
        </p:nvSpPr>
        <p:spPr>
          <a:xfrm rot="0">
            <a:off x="789409" y="4029075"/>
            <a:ext cx="5201700" cy="3890256"/>
          </a:xfrm>
          <a:prstGeom prst="rect">
            <a:avLst/>
          </a:prstGeom>
        </p:spPr>
        <p:txBody>
          <a:bodyPr anchor="t" rtlCol="false" tIns="0" lIns="0" bIns="0" rIns="0">
            <a:spAutoFit/>
          </a:bodyPr>
          <a:lstStyle/>
          <a:p>
            <a:pPr>
              <a:lnSpc>
                <a:spcPts val="4481"/>
              </a:lnSpc>
            </a:pPr>
            <a:r>
              <a:rPr lang="en-US" sz="2636">
                <a:solidFill>
                  <a:srgbClr val="000000"/>
                </a:solidFill>
                <a:latin typeface="Quicksand Bold"/>
              </a:rPr>
              <a:t>  C’est l</a:t>
            </a:r>
            <a:r>
              <a:rPr lang="en-US" sz="2636">
                <a:solidFill>
                  <a:srgbClr val="000000"/>
                </a:solidFill>
                <a:latin typeface="Quicksand Bold"/>
              </a:rPr>
              <a:t>a partie qui concerne</a:t>
            </a:r>
          </a:p>
          <a:p>
            <a:pPr>
              <a:lnSpc>
                <a:spcPts val="4481"/>
              </a:lnSpc>
            </a:pPr>
            <a:r>
              <a:rPr lang="en-US" sz="2636">
                <a:solidFill>
                  <a:srgbClr val="000000"/>
                </a:solidFill>
                <a:latin typeface="Quicksand Bold"/>
              </a:rPr>
              <a:t> la gestion de données de notre site.</a:t>
            </a:r>
          </a:p>
          <a:p>
            <a:pPr>
              <a:lnSpc>
                <a:spcPts val="4481"/>
              </a:lnSpc>
            </a:pPr>
            <a:r>
              <a:rPr lang="en-US" sz="2636">
                <a:solidFill>
                  <a:srgbClr val="000000"/>
                </a:solidFill>
                <a:latin typeface="Quicksand Bold"/>
              </a:rPr>
              <a:t>Il propose des fonctions qui sont susceptibles de traiter </a:t>
            </a:r>
          </a:p>
          <a:p>
            <a:pPr>
              <a:lnSpc>
                <a:spcPts val="4481"/>
              </a:lnSpc>
            </a:pPr>
            <a:r>
              <a:rPr lang="en-US" sz="2636">
                <a:solidFill>
                  <a:srgbClr val="000000"/>
                </a:solidFill>
                <a:latin typeface="Quicksand Bold"/>
              </a:rPr>
              <a:t>les données </a:t>
            </a:r>
          </a:p>
          <a:p>
            <a:pPr>
              <a:lnSpc>
                <a:spcPts val="4481"/>
              </a:lnSpc>
            </a:pPr>
          </a:p>
        </p:txBody>
      </p:sp>
      <p:sp>
        <p:nvSpPr>
          <p:cNvPr name="TextBox 7" id="7"/>
          <p:cNvSpPr txBox="true"/>
          <p:nvPr/>
        </p:nvSpPr>
        <p:spPr>
          <a:xfrm rot="0">
            <a:off x="2204976" y="2991813"/>
            <a:ext cx="5691250" cy="563880"/>
          </a:xfrm>
          <a:prstGeom prst="rect">
            <a:avLst/>
          </a:prstGeom>
        </p:spPr>
        <p:txBody>
          <a:bodyPr anchor="t" rtlCol="false" tIns="0" lIns="0" bIns="0" rIns="0">
            <a:spAutoFit/>
          </a:bodyPr>
          <a:lstStyle/>
          <a:p>
            <a:pPr marL="0" indent="0" lvl="0">
              <a:lnSpc>
                <a:spcPts val="4619"/>
              </a:lnSpc>
              <a:spcBef>
                <a:spcPct val="0"/>
              </a:spcBef>
            </a:pPr>
            <a:r>
              <a:rPr lang="en-US" sz="3299">
                <a:solidFill>
                  <a:srgbClr val="FFFFFF"/>
                </a:solidFill>
                <a:latin typeface="Quicksand Bold"/>
              </a:rPr>
              <a:t>model</a:t>
            </a:r>
          </a:p>
        </p:txBody>
      </p:sp>
      <p:sp>
        <p:nvSpPr>
          <p:cNvPr name="AutoShape 8" id="8"/>
          <p:cNvSpPr/>
          <p:nvPr/>
        </p:nvSpPr>
        <p:spPr>
          <a:xfrm>
            <a:off x="-1441639" y="1723024"/>
            <a:ext cx="6492240" cy="0"/>
          </a:xfrm>
          <a:prstGeom prst="line">
            <a:avLst/>
          </a:prstGeom>
          <a:ln cap="flat" w="76200">
            <a:solidFill>
              <a:srgbClr val="0F4662"/>
            </a:solidFill>
            <a:prstDash val="solid"/>
            <a:headEnd type="none" len="sm" w="sm"/>
            <a:tailEnd type="none" len="sm" w="sm"/>
          </a:ln>
        </p:spPr>
      </p:sp>
      <p:sp>
        <p:nvSpPr>
          <p:cNvPr name="Freeform 9" id="9"/>
          <p:cNvSpPr/>
          <p:nvPr/>
        </p:nvSpPr>
        <p:spPr>
          <a:xfrm flipH="false" flipV="false" rot="0">
            <a:off x="188701" y="9779623"/>
            <a:ext cx="1679997" cy="249900"/>
          </a:xfrm>
          <a:custGeom>
            <a:avLst/>
            <a:gdLst/>
            <a:ahLst/>
            <a:cxnLst/>
            <a:rect r="r" b="b" t="t" l="l"/>
            <a:pathLst>
              <a:path h="249900" w="1679997">
                <a:moveTo>
                  <a:pt x="0" y="0"/>
                </a:moveTo>
                <a:lnTo>
                  <a:pt x="1679998" y="0"/>
                </a:lnTo>
                <a:lnTo>
                  <a:pt x="1679998" y="249899"/>
                </a:lnTo>
                <a:lnTo>
                  <a:pt x="0" y="24989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0">
            <a:off x="16202088" y="893859"/>
            <a:ext cx="1679997" cy="249900"/>
          </a:xfrm>
          <a:custGeom>
            <a:avLst/>
            <a:gdLst/>
            <a:ahLst/>
            <a:cxnLst/>
            <a:rect r="r" b="b" t="t" l="l"/>
            <a:pathLst>
              <a:path h="249900" w="1679997">
                <a:moveTo>
                  <a:pt x="0" y="0"/>
                </a:moveTo>
                <a:lnTo>
                  <a:pt x="1679997" y="0"/>
                </a:lnTo>
                <a:lnTo>
                  <a:pt x="1679997" y="249900"/>
                </a:lnTo>
                <a:lnTo>
                  <a:pt x="0" y="2499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1" id="11"/>
          <p:cNvGrpSpPr/>
          <p:nvPr/>
        </p:nvGrpSpPr>
        <p:grpSpPr>
          <a:xfrm rot="0">
            <a:off x="6248284" y="2809885"/>
            <a:ext cx="5596324" cy="5109445"/>
            <a:chOff x="0" y="0"/>
            <a:chExt cx="1473929" cy="1345697"/>
          </a:xfrm>
        </p:grpSpPr>
        <p:sp>
          <p:nvSpPr>
            <p:cNvPr name="Freeform 12" id="12"/>
            <p:cNvSpPr/>
            <p:nvPr/>
          </p:nvSpPr>
          <p:spPr>
            <a:xfrm flipH="false" flipV="false" rot="0">
              <a:off x="0" y="0"/>
              <a:ext cx="1473929" cy="1345697"/>
            </a:xfrm>
            <a:custGeom>
              <a:avLst/>
              <a:gdLst/>
              <a:ahLst/>
              <a:cxnLst/>
              <a:rect r="r" b="b" t="t" l="l"/>
              <a:pathLst>
                <a:path h="1345697" w="1473929">
                  <a:moveTo>
                    <a:pt x="70553" y="0"/>
                  </a:moveTo>
                  <a:lnTo>
                    <a:pt x="1403376" y="0"/>
                  </a:lnTo>
                  <a:cubicBezTo>
                    <a:pt x="1442341" y="0"/>
                    <a:pt x="1473929" y="31588"/>
                    <a:pt x="1473929" y="70553"/>
                  </a:cubicBezTo>
                  <a:lnTo>
                    <a:pt x="1473929" y="1275144"/>
                  </a:lnTo>
                  <a:cubicBezTo>
                    <a:pt x="1473929" y="1293856"/>
                    <a:pt x="1466496" y="1311802"/>
                    <a:pt x="1453264" y="1325033"/>
                  </a:cubicBezTo>
                  <a:cubicBezTo>
                    <a:pt x="1440033" y="1338264"/>
                    <a:pt x="1422088" y="1345697"/>
                    <a:pt x="1403376" y="1345697"/>
                  </a:cubicBezTo>
                  <a:lnTo>
                    <a:pt x="70553" y="1345697"/>
                  </a:lnTo>
                  <a:cubicBezTo>
                    <a:pt x="51841" y="1345697"/>
                    <a:pt x="33896" y="1338264"/>
                    <a:pt x="20665" y="1325033"/>
                  </a:cubicBezTo>
                  <a:cubicBezTo>
                    <a:pt x="7433" y="1311802"/>
                    <a:pt x="0" y="1293856"/>
                    <a:pt x="0" y="1275144"/>
                  </a:cubicBezTo>
                  <a:lnTo>
                    <a:pt x="0" y="70553"/>
                  </a:lnTo>
                  <a:cubicBezTo>
                    <a:pt x="0" y="51841"/>
                    <a:pt x="7433" y="33896"/>
                    <a:pt x="20665" y="20665"/>
                  </a:cubicBezTo>
                  <a:cubicBezTo>
                    <a:pt x="33896" y="7433"/>
                    <a:pt x="51841" y="0"/>
                    <a:pt x="70553" y="0"/>
                  </a:cubicBezTo>
                  <a:close/>
                </a:path>
              </a:pathLst>
            </a:custGeom>
            <a:solidFill>
              <a:srgbClr val="8064A2">
                <a:alpha val="98824"/>
              </a:srgbClr>
            </a:solidFill>
          </p:spPr>
        </p:sp>
        <p:sp>
          <p:nvSpPr>
            <p:cNvPr name="TextBox 13" id="13"/>
            <p:cNvSpPr txBox="true"/>
            <p:nvPr/>
          </p:nvSpPr>
          <p:spPr>
            <a:xfrm>
              <a:off x="0" y="-123825"/>
              <a:ext cx="1473929" cy="1469522"/>
            </a:xfrm>
            <a:prstGeom prst="rect">
              <a:avLst/>
            </a:prstGeom>
          </p:spPr>
          <p:txBody>
            <a:bodyPr anchor="ctr" rtlCol="false" tIns="50800" lIns="50800" bIns="50800" rIns="50800"/>
            <a:lstStyle/>
            <a:p>
              <a:pPr algn="ctr">
                <a:lnSpc>
                  <a:spcPts val="4079"/>
                </a:lnSpc>
              </a:pPr>
            </a:p>
          </p:txBody>
        </p:sp>
      </p:grpSp>
      <p:sp>
        <p:nvSpPr>
          <p:cNvPr name="TextBox 14" id="14"/>
          <p:cNvSpPr txBox="true"/>
          <p:nvPr/>
        </p:nvSpPr>
        <p:spPr>
          <a:xfrm rot="0">
            <a:off x="6412917" y="4029075"/>
            <a:ext cx="5462166" cy="2205035"/>
          </a:xfrm>
          <a:prstGeom prst="rect">
            <a:avLst/>
          </a:prstGeom>
        </p:spPr>
        <p:txBody>
          <a:bodyPr anchor="t" rtlCol="false" tIns="0" lIns="0" bIns="0" rIns="0">
            <a:spAutoFit/>
          </a:bodyPr>
          <a:lstStyle/>
          <a:p>
            <a:pPr>
              <a:lnSpc>
                <a:spcPts val="4462"/>
              </a:lnSpc>
            </a:pPr>
            <a:r>
              <a:rPr lang="en-US" sz="2625">
                <a:solidFill>
                  <a:srgbClr val="000000"/>
                </a:solidFill>
                <a:latin typeface="Quicksand Bold"/>
              </a:rPr>
              <a:t> </a:t>
            </a:r>
            <a:r>
              <a:rPr lang="en-US" sz="2625">
                <a:solidFill>
                  <a:srgbClr val="000000"/>
                </a:solidFill>
                <a:latin typeface="Quicksand Bold"/>
              </a:rPr>
              <a:t>Le contrôleur agit comme </a:t>
            </a:r>
          </a:p>
          <a:p>
            <a:pPr>
              <a:lnSpc>
                <a:spcPts val="4462"/>
              </a:lnSpc>
            </a:pPr>
            <a:r>
              <a:rPr lang="en-US" sz="2625">
                <a:solidFill>
                  <a:srgbClr val="000000"/>
                </a:solidFill>
                <a:latin typeface="Quicksand Bold"/>
              </a:rPr>
              <a:t>un intermédiaire entre le modèle et la vue, il gère les interactions et le flux de l'application.</a:t>
            </a:r>
          </a:p>
        </p:txBody>
      </p:sp>
      <p:sp>
        <p:nvSpPr>
          <p:cNvPr name="TextBox 15" id="15"/>
          <p:cNvSpPr txBox="true"/>
          <p:nvPr/>
        </p:nvSpPr>
        <p:spPr>
          <a:xfrm rot="0">
            <a:off x="7896225" y="2991813"/>
            <a:ext cx="5101887" cy="563880"/>
          </a:xfrm>
          <a:prstGeom prst="rect">
            <a:avLst/>
          </a:prstGeom>
        </p:spPr>
        <p:txBody>
          <a:bodyPr anchor="t" rtlCol="false" tIns="0" lIns="0" bIns="0" rIns="0">
            <a:spAutoFit/>
          </a:bodyPr>
          <a:lstStyle/>
          <a:p>
            <a:pPr marL="0" indent="0" lvl="0">
              <a:lnSpc>
                <a:spcPts val="4619"/>
              </a:lnSpc>
              <a:spcBef>
                <a:spcPct val="0"/>
              </a:spcBef>
            </a:pPr>
            <a:r>
              <a:rPr lang="en-US" sz="3299">
                <a:solidFill>
                  <a:srgbClr val="FFFFFF"/>
                </a:solidFill>
                <a:latin typeface="Quicksand Bold"/>
              </a:rPr>
              <a:t>controller</a:t>
            </a:r>
          </a:p>
        </p:txBody>
      </p:sp>
      <p:grpSp>
        <p:nvGrpSpPr>
          <p:cNvPr name="Group 16" id="16"/>
          <p:cNvGrpSpPr/>
          <p:nvPr/>
        </p:nvGrpSpPr>
        <p:grpSpPr>
          <a:xfrm rot="0">
            <a:off x="12099553" y="2775760"/>
            <a:ext cx="5553608" cy="5143570"/>
            <a:chOff x="0" y="0"/>
            <a:chExt cx="1462679" cy="1354685"/>
          </a:xfrm>
        </p:grpSpPr>
        <p:sp>
          <p:nvSpPr>
            <p:cNvPr name="Freeform 17" id="17"/>
            <p:cNvSpPr/>
            <p:nvPr/>
          </p:nvSpPr>
          <p:spPr>
            <a:xfrm flipH="false" flipV="false" rot="0">
              <a:off x="0" y="0"/>
              <a:ext cx="1462679" cy="1354685"/>
            </a:xfrm>
            <a:custGeom>
              <a:avLst/>
              <a:gdLst/>
              <a:ahLst/>
              <a:cxnLst/>
              <a:rect r="r" b="b" t="t" l="l"/>
              <a:pathLst>
                <a:path h="1354685" w="1462679">
                  <a:moveTo>
                    <a:pt x="71096" y="0"/>
                  </a:moveTo>
                  <a:lnTo>
                    <a:pt x="1391583" y="0"/>
                  </a:lnTo>
                  <a:cubicBezTo>
                    <a:pt x="1410439" y="0"/>
                    <a:pt x="1428522" y="7490"/>
                    <a:pt x="1441855" y="20823"/>
                  </a:cubicBezTo>
                  <a:cubicBezTo>
                    <a:pt x="1455188" y="34157"/>
                    <a:pt x="1462679" y="52240"/>
                    <a:pt x="1462679" y="71096"/>
                  </a:cubicBezTo>
                  <a:lnTo>
                    <a:pt x="1462679" y="1283589"/>
                  </a:lnTo>
                  <a:cubicBezTo>
                    <a:pt x="1462679" y="1322855"/>
                    <a:pt x="1430848" y="1354685"/>
                    <a:pt x="1391583" y="1354685"/>
                  </a:cubicBezTo>
                  <a:lnTo>
                    <a:pt x="71096" y="1354685"/>
                  </a:lnTo>
                  <a:cubicBezTo>
                    <a:pt x="31831" y="1354685"/>
                    <a:pt x="0" y="1322855"/>
                    <a:pt x="0" y="1283589"/>
                  </a:cubicBezTo>
                  <a:lnTo>
                    <a:pt x="0" y="71096"/>
                  </a:lnTo>
                  <a:cubicBezTo>
                    <a:pt x="0" y="31831"/>
                    <a:pt x="31831" y="0"/>
                    <a:pt x="71096" y="0"/>
                  </a:cubicBezTo>
                  <a:close/>
                </a:path>
              </a:pathLst>
            </a:custGeom>
            <a:solidFill>
              <a:srgbClr val="9BBB59">
                <a:alpha val="98824"/>
              </a:srgbClr>
            </a:solidFill>
          </p:spPr>
        </p:sp>
        <p:sp>
          <p:nvSpPr>
            <p:cNvPr name="TextBox 18" id="18"/>
            <p:cNvSpPr txBox="true"/>
            <p:nvPr/>
          </p:nvSpPr>
          <p:spPr>
            <a:xfrm>
              <a:off x="0" y="-123825"/>
              <a:ext cx="1462679" cy="1478510"/>
            </a:xfrm>
            <a:prstGeom prst="rect">
              <a:avLst/>
            </a:prstGeom>
          </p:spPr>
          <p:txBody>
            <a:bodyPr anchor="ctr" rtlCol="false" tIns="50800" lIns="50800" bIns="50800" rIns="50800"/>
            <a:lstStyle/>
            <a:p>
              <a:pPr algn="just">
                <a:lnSpc>
                  <a:spcPts val="4079"/>
                </a:lnSpc>
              </a:pPr>
            </a:p>
          </p:txBody>
        </p:sp>
      </p:grpSp>
      <p:sp>
        <p:nvSpPr>
          <p:cNvPr name="TextBox 19" id="19"/>
          <p:cNvSpPr txBox="true"/>
          <p:nvPr/>
        </p:nvSpPr>
        <p:spPr>
          <a:xfrm rot="0">
            <a:off x="12174839" y="4019550"/>
            <a:ext cx="5403034" cy="1123950"/>
          </a:xfrm>
          <a:prstGeom prst="rect">
            <a:avLst/>
          </a:prstGeom>
        </p:spPr>
        <p:txBody>
          <a:bodyPr anchor="t" rtlCol="false" tIns="0" lIns="0" bIns="0" rIns="0">
            <a:spAutoFit/>
          </a:bodyPr>
          <a:lstStyle/>
          <a:p>
            <a:pPr>
              <a:lnSpc>
                <a:spcPts val="4589"/>
              </a:lnSpc>
            </a:pPr>
            <a:r>
              <a:rPr lang="en-US" sz="2699">
                <a:solidFill>
                  <a:srgbClr val="000000"/>
                </a:solidFill>
                <a:latin typeface="Quicksand Bold"/>
              </a:rPr>
              <a:t>   La vue contient la présentaion </a:t>
            </a:r>
          </a:p>
          <a:p>
            <a:pPr>
              <a:lnSpc>
                <a:spcPts val="4589"/>
              </a:lnSpc>
            </a:pPr>
            <a:r>
              <a:rPr lang="en-US" sz="2699">
                <a:solidFill>
                  <a:srgbClr val="000000"/>
                </a:solidFill>
                <a:latin typeface="Quicksand Bold"/>
              </a:rPr>
              <a:t>de l’interface graphique</a:t>
            </a:r>
          </a:p>
        </p:txBody>
      </p:sp>
      <p:sp>
        <p:nvSpPr>
          <p:cNvPr name="TextBox 20" id="20"/>
          <p:cNvSpPr txBox="true"/>
          <p:nvPr/>
        </p:nvSpPr>
        <p:spPr>
          <a:xfrm rot="0">
            <a:off x="14182095" y="2991813"/>
            <a:ext cx="5101887" cy="563880"/>
          </a:xfrm>
          <a:prstGeom prst="rect">
            <a:avLst/>
          </a:prstGeom>
        </p:spPr>
        <p:txBody>
          <a:bodyPr anchor="t" rtlCol="false" tIns="0" lIns="0" bIns="0" rIns="0">
            <a:spAutoFit/>
          </a:bodyPr>
          <a:lstStyle/>
          <a:p>
            <a:pPr marL="0" indent="0" lvl="0">
              <a:lnSpc>
                <a:spcPts val="4619"/>
              </a:lnSpc>
              <a:spcBef>
                <a:spcPct val="0"/>
              </a:spcBef>
            </a:pPr>
            <a:r>
              <a:rPr lang="en-US" sz="3299">
                <a:solidFill>
                  <a:srgbClr val="FFFFFF"/>
                </a:solidFill>
                <a:latin typeface="Quicksand Bold"/>
              </a:rPr>
              <a:t>View</a:t>
            </a:r>
          </a:p>
        </p:txBody>
      </p:sp>
      <p:sp>
        <p:nvSpPr>
          <p:cNvPr name="TextBox 21" id="21"/>
          <p:cNvSpPr txBox="true"/>
          <p:nvPr/>
        </p:nvSpPr>
        <p:spPr>
          <a:xfrm rot="0">
            <a:off x="17741488" y="9356802"/>
            <a:ext cx="246936" cy="580390"/>
          </a:xfrm>
          <a:prstGeom prst="rect">
            <a:avLst/>
          </a:prstGeom>
        </p:spPr>
        <p:txBody>
          <a:bodyPr anchor="t" rtlCol="false" tIns="0" lIns="0" bIns="0" rIns="0">
            <a:spAutoFit/>
          </a:bodyPr>
          <a:lstStyle/>
          <a:p>
            <a:pPr algn="ctr">
              <a:lnSpc>
                <a:spcPts val="4759"/>
              </a:lnSpc>
            </a:pPr>
            <a:r>
              <a:rPr lang="en-US" sz="3399">
                <a:solidFill>
                  <a:srgbClr val="0F4662"/>
                </a:solidFill>
                <a:latin typeface="Open Sans"/>
              </a:rPr>
              <a:t>3</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Freeform 2" id="2"/>
          <p:cNvSpPr/>
          <p:nvPr/>
        </p:nvSpPr>
        <p:spPr>
          <a:xfrm flipH="false" flipV="false" rot="0">
            <a:off x="15897288" y="589059"/>
            <a:ext cx="1679997" cy="249900"/>
          </a:xfrm>
          <a:custGeom>
            <a:avLst/>
            <a:gdLst/>
            <a:ahLst/>
            <a:cxnLst/>
            <a:rect r="r" b="b" t="t" l="l"/>
            <a:pathLst>
              <a:path h="249900" w="1679997">
                <a:moveTo>
                  <a:pt x="0" y="0"/>
                </a:moveTo>
                <a:lnTo>
                  <a:pt x="1679997" y="0"/>
                </a:lnTo>
                <a:lnTo>
                  <a:pt x="1679997" y="249900"/>
                </a:lnTo>
                <a:lnTo>
                  <a:pt x="0" y="2499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28700" y="1684924"/>
            <a:ext cx="15990510" cy="7760900"/>
          </a:xfrm>
          <a:custGeom>
            <a:avLst/>
            <a:gdLst/>
            <a:ahLst/>
            <a:cxnLst/>
            <a:rect r="r" b="b" t="t" l="l"/>
            <a:pathLst>
              <a:path h="7760900" w="15990510">
                <a:moveTo>
                  <a:pt x="0" y="0"/>
                </a:moveTo>
                <a:lnTo>
                  <a:pt x="15990510" y="0"/>
                </a:lnTo>
                <a:lnTo>
                  <a:pt x="15990510" y="7760901"/>
                </a:lnTo>
                <a:lnTo>
                  <a:pt x="0" y="7760901"/>
                </a:lnTo>
                <a:lnTo>
                  <a:pt x="0" y="0"/>
                </a:lnTo>
                <a:close/>
              </a:path>
            </a:pathLst>
          </a:custGeom>
          <a:blipFill>
            <a:blip r:embed="rId4"/>
            <a:stretch>
              <a:fillRect l="-459" t="0" r="-459" b="-3824"/>
            </a:stretch>
          </a:blipFill>
        </p:spPr>
      </p:sp>
      <p:sp>
        <p:nvSpPr>
          <p:cNvPr name="TextBox 4" id="4"/>
          <p:cNvSpPr txBox="true"/>
          <p:nvPr/>
        </p:nvSpPr>
        <p:spPr>
          <a:xfrm rot="0">
            <a:off x="556491" y="493809"/>
            <a:ext cx="12770922" cy="862048"/>
          </a:xfrm>
          <a:prstGeom prst="rect">
            <a:avLst/>
          </a:prstGeom>
        </p:spPr>
        <p:txBody>
          <a:bodyPr anchor="t" rtlCol="false" tIns="0" lIns="0" bIns="0" rIns="0">
            <a:spAutoFit/>
          </a:bodyPr>
          <a:lstStyle/>
          <a:p>
            <a:pPr marL="0" indent="0" lvl="0">
              <a:lnSpc>
                <a:spcPts val="7085"/>
              </a:lnSpc>
              <a:spcBef>
                <a:spcPct val="0"/>
              </a:spcBef>
            </a:pPr>
            <a:r>
              <a:rPr lang="en-US" sz="5061">
                <a:solidFill>
                  <a:srgbClr val="0F4662"/>
                </a:solidFill>
                <a:latin typeface="Cormorant Garamond Bold Italics"/>
              </a:rPr>
              <a:t>le diagramme de séquence de l’architecture MVC</a:t>
            </a:r>
          </a:p>
        </p:txBody>
      </p:sp>
      <p:sp>
        <p:nvSpPr>
          <p:cNvPr name="AutoShape 5" id="5"/>
          <p:cNvSpPr/>
          <p:nvPr/>
        </p:nvSpPr>
        <p:spPr>
          <a:xfrm>
            <a:off x="-1476764" y="1393957"/>
            <a:ext cx="6492240" cy="0"/>
          </a:xfrm>
          <a:prstGeom prst="line">
            <a:avLst/>
          </a:prstGeom>
          <a:ln cap="flat" w="76200">
            <a:solidFill>
              <a:srgbClr val="0F4662"/>
            </a:solidFill>
            <a:prstDash val="solid"/>
            <a:headEnd type="none" len="sm" w="sm"/>
            <a:tailEnd type="none" len="sm" w="sm"/>
          </a:ln>
        </p:spPr>
      </p:sp>
      <p:sp>
        <p:nvSpPr>
          <p:cNvPr name="TextBox 6" id="6"/>
          <p:cNvSpPr txBox="true"/>
          <p:nvPr/>
        </p:nvSpPr>
        <p:spPr>
          <a:xfrm rot="0">
            <a:off x="17741488" y="9356802"/>
            <a:ext cx="246936" cy="580390"/>
          </a:xfrm>
          <a:prstGeom prst="rect">
            <a:avLst/>
          </a:prstGeom>
        </p:spPr>
        <p:txBody>
          <a:bodyPr anchor="t" rtlCol="false" tIns="0" lIns="0" bIns="0" rIns="0">
            <a:spAutoFit/>
          </a:bodyPr>
          <a:lstStyle/>
          <a:p>
            <a:pPr algn="ctr">
              <a:lnSpc>
                <a:spcPts val="4759"/>
              </a:lnSpc>
            </a:pPr>
            <a:r>
              <a:rPr lang="en-US" sz="3399">
                <a:solidFill>
                  <a:srgbClr val="0F4662"/>
                </a:solidFill>
                <a:latin typeface="Open Sans"/>
              </a:rPr>
              <a:t>4</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grpSp>
        <p:nvGrpSpPr>
          <p:cNvPr name="Group 2" id="2"/>
          <p:cNvGrpSpPr/>
          <p:nvPr/>
        </p:nvGrpSpPr>
        <p:grpSpPr>
          <a:xfrm rot="0">
            <a:off x="729610" y="3208738"/>
            <a:ext cx="17069884" cy="3253371"/>
            <a:chOff x="0" y="0"/>
            <a:chExt cx="4495772" cy="856855"/>
          </a:xfrm>
        </p:grpSpPr>
        <p:sp>
          <p:nvSpPr>
            <p:cNvPr name="Freeform 3" id="3"/>
            <p:cNvSpPr/>
            <p:nvPr/>
          </p:nvSpPr>
          <p:spPr>
            <a:xfrm flipH="false" flipV="false" rot="0">
              <a:off x="0" y="0"/>
              <a:ext cx="4495772" cy="856855"/>
            </a:xfrm>
            <a:custGeom>
              <a:avLst/>
              <a:gdLst/>
              <a:ahLst/>
              <a:cxnLst/>
              <a:rect r="r" b="b" t="t" l="l"/>
              <a:pathLst>
                <a:path h="856855" w="4495772">
                  <a:moveTo>
                    <a:pt x="23131" y="0"/>
                  </a:moveTo>
                  <a:lnTo>
                    <a:pt x="4472641" y="0"/>
                  </a:lnTo>
                  <a:cubicBezTo>
                    <a:pt x="4478776" y="0"/>
                    <a:pt x="4484659" y="2437"/>
                    <a:pt x="4488997" y="6775"/>
                  </a:cubicBezTo>
                  <a:cubicBezTo>
                    <a:pt x="4493335" y="11113"/>
                    <a:pt x="4495772" y="16996"/>
                    <a:pt x="4495772" y="23131"/>
                  </a:cubicBezTo>
                  <a:lnTo>
                    <a:pt x="4495772" y="833724"/>
                  </a:lnTo>
                  <a:cubicBezTo>
                    <a:pt x="4495772" y="839859"/>
                    <a:pt x="4493335" y="845742"/>
                    <a:pt x="4488997" y="850080"/>
                  </a:cubicBezTo>
                  <a:cubicBezTo>
                    <a:pt x="4484659" y="854418"/>
                    <a:pt x="4478776" y="856855"/>
                    <a:pt x="4472641" y="856855"/>
                  </a:cubicBezTo>
                  <a:lnTo>
                    <a:pt x="23131" y="856855"/>
                  </a:lnTo>
                  <a:cubicBezTo>
                    <a:pt x="16996" y="856855"/>
                    <a:pt x="11113" y="854418"/>
                    <a:pt x="6775" y="850080"/>
                  </a:cubicBezTo>
                  <a:cubicBezTo>
                    <a:pt x="2437" y="845742"/>
                    <a:pt x="0" y="839859"/>
                    <a:pt x="0" y="833724"/>
                  </a:cubicBezTo>
                  <a:lnTo>
                    <a:pt x="0" y="23131"/>
                  </a:lnTo>
                  <a:cubicBezTo>
                    <a:pt x="0" y="16996"/>
                    <a:pt x="2437" y="11113"/>
                    <a:pt x="6775" y="6775"/>
                  </a:cubicBezTo>
                  <a:cubicBezTo>
                    <a:pt x="11113" y="2437"/>
                    <a:pt x="16996" y="0"/>
                    <a:pt x="23131" y="0"/>
                  </a:cubicBezTo>
                  <a:close/>
                </a:path>
              </a:pathLst>
            </a:custGeom>
            <a:solidFill>
              <a:srgbClr val="CF5652">
                <a:alpha val="90980"/>
              </a:srgbClr>
            </a:solidFill>
          </p:spPr>
        </p:sp>
        <p:sp>
          <p:nvSpPr>
            <p:cNvPr name="TextBox 4" id="4"/>
            <p:cNvSpPr txBox="true"/>
            <p:nvPr/>
          </p:nvSpPr>
          <p:spPr>
            <a:xfrm>
              <a:off x="0" y="-123825"/>
              <a:ext cx="4495772" cy="980680"/>
            </a:xfrm>
            <a:prstGeom prst="rect">
              <a:avLst/>
            </a:prstGeom>
          </p:spPr>
          <p:txBody>
            <a:bodyPr anchor="ctr" rtlCol="false" tIns="50800" lIns="50800" bIns="50800" rIns="50800"/>
            <a:lstStyle/>
            <a:p>
              <a:pPr algn="ctr">
                <a:lnSpc>
                  <a:spcPts val="4079"/>
                </a:lnSpc>
              </a:pPr>
            </a:p>
          </p:txBody>
        </p:sp>
      </p:grpSp>
      <p:sp>
        <p:nvSpPr>
          <p:cNvPr name="TextBox 5" id="5"/>
          <p:cNvSpPr txBox="true"/>
          <p:nvPr/>
        </p:nvSpPr>
        <p:spPr>
          <a:xfrm rot="0">
            <a:off x="1028700" y="3921136"/>
            <a:ext cx="16136773" cy="1677781"/>
          </a:xfrm>
          <a:prstGeom prst="rect">
            <a:avLst/>
          </a:prstGeom>
        </p:spPr>
        <p:txBody>
          <a:bodyPr anchor="t" rtlCol="false" tIns="0" lIns="0" bIns="0" rIns="0">
            <a:spAutoFit/>
          </a:bodyPr>
          <a:lstStyle/>
          <a:p>
            <a:pPr algn="just">
              <a:lnSpc>
                <a:spcPts val="4553"/>
              </a:lnSpc>
            </a:pPr>
            <a:r>
              <a:rPr lang="en-US" sz="2678">
                <a:solidFill>
                  <a:srgbClr val="000000"/>
                </a:solidFill>
                <a:latin typeface="Quicksand Bold"/>
              </a:rPr>
              <a:t>  Dans le repertoire de modele, nous avons défini une classe appelée “CV” qui englobe tous les attributs ainsi que les méthodes nécessaires pour l'encapsulation des données, notamment un constructeur, des accesseurs (getters) et des mutateurs (setters).</a:t>
            </a:r>
          </a:p>
        </p:txBody>
      </p:sp>
      <p:sp>
        <p:nvSpPr>
          <p:cNvPr name="TextBox 6" id="6"/>
          <p:cNvSpPr txBox="true"/>
          <p:nvPr/>
        </p:nvSpPr>
        <p:spPr>
          <a:xfrm rot="0">
            <a:off x="729610" y="428942"/>
            <a:ext cx="8115300" cy="1085215"/>
          </a:xfrm>
          <a:prstGeom prst="rect">
            <a:avLst/>
          </a:prstGeom>
        </p:spPr>
        <p:txBody>
          <a:bodyPr anchor="t" rtlCol="false" tIns="0" lIns="0" bIns="0" rIns="0">
            <a:spAutoFit/>
          </a:bodyPr>
          <a:lstStyle/>
          <a:p>
            <a:pPr marL="0" indent="0" lvl="0">
              <a:lnSpc>
                <a:spcPts val="8959"/>
              </a:lnSpc>
              <a:spcBef>
                <a:spcPct val="0"/>
              </a:spcBef>
            </a:pPr>
            <a:r>
              <a:rPr lang="en-US" sz="6399">
                <a:solidFill>
                  <a:srgbClr val="0F4662"/>
                </a:solidFill>
                <a:latin typeface="Cormorant Garamond Bold Italics"/>
              </a:rPr>
              <a:t>Notre architecture MVC</a:t>
            </a:r>
          </a:p>
        </p:txBody>
      </p:sp>
      <p:sp>
        <p:nvSpPr>
          <p:cNvPr name="TextBox 7" id="7"/>
          <p:cNvSpPr txBox="true"/>
          <p:nvPr/>
        </p:nvSpPr>
        <p:spPr>
          <a:xfrm rot="0">
            <a:off x="4787260" y="1870275"/>
            <a:ext cx="8115300" cy="887095"/>
          </a:xfrm>
          <a:prstGeom prst="rect">
            <a:avLst/>
          </a:prstGeom>
        </p:spPr>
        <p:txBody>
          <a:bodyPr anchor="t" rtlCol="false" tIns="0" lIns="0" bIns="0" rIns="0">
            <a:spAutoFit/>
          </a:bodyPr>
          <a:lstStyle/>
          <a:p>
            <a:pPr algn="ctr">
              <a:lnSpc>
                <a:spcPts val="7279"/>
              </a:lnSpc>
            </a:pPr>
            <a:r>
              <a:rPr lang="en-US" sz="5199">
                <a:solidFill>
                  <a:srgbClr val="CF5652"/>
                </a:solidFill>
                <a:latin typeface="Open Sans Bold"/>
              </a:rPr>
              <a:t>MODEL</a:t>
            </a:r>
          </a:p>
        </p:txBody>
      </p:sp>
      <p:sp>
        <p:nvSpPr>
          <p:cNvPr name="AutoShape 8" id="8"/>
          <p:cNvSpPr/>
          <p:nvPr/>
        </p:nvSpPr>
        <p:spPr>
          <a:xfrm>
            <a:off x="-1441639" y="1723024"/>
            <a:ext cx="6492240" cy="0"/>
          </a:xfrm>
          <a:prstGeom prst="line">
            <a:avLst/>
          </a:prstGeom>
          <a:ln cap="flat" w="76200">
            <a:solidFill>
              <a:srgbClr val="0F4662"/>
            </a:solidFill>
            <a:prstDash val="solid"/>
            <a:headEnd type="none" len="sm" w="sm"/>
            <a:tailEnd type="none" len="sm" w="sm"/>
          </a:ln>
        </p:spPr>
      </p:sp>
      <p:sp>
        <p:nvSpPr>
          <p:cNvPr name="Freeform 9" id="9"/>
          <p:cNvSpPr/>
          <p:nvPr/>
        </p:nvSpPr>
        <p:spPr>
          <a:xfrm flipH="false" flipV="false" rot="0">
            <a:off x="16202088" y="893859"/>
            <a:ext cx="1679997" cy="249900"/>
          </a:xfrm>
          <a:custGeom>
            <a:avLst/>
            <a:gdLst/>
            <a:ahLst/>
            <a:cxnLst/>
            <a:rect r="r" b="b" t="t" l="l"/>
            <a:pathLst>
              <a:path h="249900" w="1679997">
                <a:moveTo>
                  <a:pt x="0" y="0"/>
                </a:moveTo>
                <a:lnTo>
                  <a:pt x="1679997" y="0"/>
                </a:lnTo>
                <a:lnTo>
                  <a:pt x="1679997" y="249900"/>
                </a:lnTo>
                <a:lnTo>
                  <a:pt x="0" y="2499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0">
            <a:off x="188701" y="9779623"/>
            <a:ext cx="1679997" cy="249900"/>
          </a:xfrm>
          <a:custGeom>
            <a:avLst/>
            <a:gdLst/>
            <a:ahLst/>
            <a:cxnLst/>
            <a:rect r="r" b="b" t="t" l="l"/>
            <a:pathLst>
              <a:path h="249900" w="1679997">
                <a:moveTo>
                  <a:pt x="0" y="0"/>
                </a:moveTo>
                <a:lnTo>
                  <a:pt x="1679998" y="0"/>
                </a:lnTo>
                <a:lnTo>
                  <a:pt x="1679998" y="249899"/>
                </a:lnTo>
                <a:lnTo>
                  <a:pt x="0" y="24989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1" id="11"/>
          <p:cNvSpPr txBox="true"/>
          <p:nvPr/>
        </p:nvSpPr>
        <p:spPr>
          <a:xfrm rot="0">
            <a:off x="17741488" y="9356802"/>
            <a:ext cx="246936" cy="580390"/>
          </a:xfrm>
          <a:prstGeom prst="rect">
            <a:avLst/>
          </a:prstGeom>
        </p:spPr>
        <p:txBody>
          <a:bodyPr anchor="t" rtlCol="false" tIns="0" lIns="0" bIns="0" rIns="0">
            <a:spAutoFit/>
          </a:bodyPr>
          <a:lstStyle/>
          <a:p>
            <a:pPr algn="ctr">
              <a:lnSpc>
                <a:spcPts val="4759"/>
              </a:lnSpc>
            </a:pPr>
            <a:r>
              <a:rPr lang="en-US" sz="3399">
                <a:solidFill>
                  <a:srgbClr val="0F4662"/>
                </a:solidFill>
                <a:latin typeface="Open Sans"/>
              </a:rPr>
              <a:t>3</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grpSp>
        <p:nvGrpSpPr>
          <p:cNvPr name="Group 2" id="2"/>
          <p:cNvGrpSpPr/>
          <p:nvPr/>
        </p:nvGrpSpPr>
        <p:grpSpPr>
          <a:xfrm rot="0">
            <a:off x="729610" y="3208738"/>
            <a:ext cx="17069884" cy="3253371"/>
            <a:chOff x="0" y="0"/>
            <a:chExt cx="4495772" cy="856855"/>
          </a:xfrm>
        </p:grpSpPr>
        <p:sp>
          <p:nvSpPr>
            <p:cNvPr name="Freeform 3" id="3"/>
            <p:cNvSpPr/>
            <p:nvPr/>
          </p:nvSpPr>
          <p:spPr>
            <a:xfrm flipH="false" flipV="false" rot="0">
              <a:off x="0" y="0"/>
              <a:ext cx="4495772" cy="856855"/>
            </a:xfrm>
            <a:custGeom>
              <a:avLst/>
              <a:gdLst/>
              <a:ahLst/>
              <a:cxnLst/>
              <a:rect r="r" b="b" t="t" l="l"/>
              <a:pathLst>
                <a:path h="856855" w="4495772">
                  <a:moveTo>
                    <a:pt x="23131" y="0"/>
                  </a:moveTo>
                  <a:lnTo>
                    <a:pt x="4472641" y="0"/>
                  </a:lnTo>
                  <a:cubicBezTo>
                    <a:pt x="4478776" y="0"/>
                    <a:pt x="4484659" y="2437"/>
                    <a:pt x="4488997" y="6775"/>
                  </a:cubicBezTo>
                  <a:cubicBezTo>
                    <a:pt x="4493335" y="11113"/>
                    <a:pt x="4495772" y="16996"/>
                    <a:pt x="4495772" y="23131"/>
                  </a:cubicBezTo>
                  <a:lnTo>
                    <a:pt x="4495772" y="833724"/>
                  </a:lnTo>
                  <a:cubicBezTo>
                    <a:pt x="4495772" y="839859"/>
                    <a:pt x="4493335" y="845742"/>
                    <a:pt x="4488997" y="850080"/>
                  </a:cubicBezTo>
                  <a:cubicBezTo>
                    <a:pt x="4484659" y="854418"/>
                    <a:pt x="4478776" y="856855"/>
                    <a:pt x="4472641" y="856855"/>
                  </a:cubicBezTo>
                  <a:lnTo>
                    <a:pt x="23131" y="856855"/>
                  </a:lnTo>
                  <a:cubicBezTo>
                    <a:pt x="16996" y="856855"/>
                    <a:pt x="11113" y="854418"/>
                    <a:pt x="6775" y="850080"/>
                  </a:cubicBezTo>
                  <a:cubicBezTo>
                    <a:pt x="2437" y="845742"/>
                    <a:pt x="0" y="839859"/>
                    <a:pt x="0" y="833724"/>
                  </a:cubicBezTo>
                  <a:lnTo>
                    <a:pt x="0" y="23131"/>
                  </a:lnTo>
                  <a:cubicBezTo>
                    <a:pt x="0" y="16996"/>
                    <a:pt x="2437" y="11113"/>
                    <a:pt x="6775" y="6775"/>
                  </a:cubicBezTo>
                  <a:cubicBezTo>
                    <a:pt x="11113" y="2437"/>
                    <a:pt x="16996" y="0"/>
                    <a:pt x="23131" y="0"/>
                  </a:cubicBezTo>
                  <a:close/>
                </a:path>
              </a:pathLst>
            </a:custGeom>
            <a:solidFill>
              <a:srgbClr val="8064A2">
                <a:alpha val="90980"/>
              </a:srgbClr>
            </a:solidFill>
          </p:spPr>
        </p:sp>
        <p:sp>
          <p:nvSpPr>
            <p:cNvPr name="TextBox 4" id="4"/>
            <p:cNvSpPr txBox="true"/>
            <p:nvPr/>
          </p:nvSpPr>
          <p:spPr>
            <a:xfrm>
              <a:off x="0" y="-123825"/>
              <a:ext cx="4495772" cy="980680"/>
            </a:xfrm>
            <a:prstGeom prst="rect">
              <a:avLst/>
            </a:prstGeom>
          </p:spPr>
          <p:txBody>
            <a:bodyPr anchor="ctr" rtlCol="false" tIns="50800" lIns="50800" bIns="50800" rIns="50800"/>
            <a:lstStyle/>
            <a:p>
              <a:pPr algn="ctr">
                <a:lnSpc>
                  <a:spcPts val="4079"/>
                </a:lnSpc>
              </a:pPr>
            </a:p>
          </p:txBody>
        </p:sp>
      </p:grpSp>
      <p:sp>
        <p:nvSpPr>
          <p:cNvPr name="TextBox 5" id="5"/>
          <p:cNvSpPr txBox="true"/>
          <p:nvPr/>
        </p:nvSpPr>
        <p:spPr>
          <a:xfrm rot="0">
            <a:off x="1075613" y="3644109"/>
            <a:ext cx="16136773" cy="2249281"/>
          </a:xfrm>
          <a:prstGeom prst="rect">
            <a:avLst/>
          </a:prstGeom>
        </p:spPr>
        <p:txBody>
          <a:bodyPr anchor="t" rtlCol="false" tIns="0" lIns="0" bIns="0" rIns="0">
            <a:spAutoFit/>
          </a:bodyPr>
          <a:lstStyle/>
          <a:p>
            <a:pPr algn="just">
              <a:lnSpc>
                <a:spcPts val="4553"/>
              </a:lnSpc>
            </a:pPr>
            <a:r>
              <a:rPr lang="en-US" sz="2678">
                <a:solidFill>
                  <a:srgbClr val="000000"/>
                </a:solidFill>
                <a:latin typeface="Quicksand Bold"/>
              </a:rPr>
              <a:t>Dans le répertoire du contrôleur, un fichier nommé “cv.php” a été créé. Ce fichier renferme une classe nommée “CVController” qui est chargée de toutes les opérations de création, lecture, mise à jour et suppression (CRUD) relatives à la gestion du CV. Pour accéder aux attributs de la classe CV, nous importons le fichier correspondant à notre modèle.</a:t>
            </a:r>
          </a:p>
        </p:txBody>
      </p:sp>
      <p:sp>
        <p:nvSpPr>
          <p:cNvPr name="TextBox 6" id="6"/>
          <p:cNvSpPr txBox="true"/>
          <p:nvPr/>
        </p:nvSpPr>
        <p:spPr>
          <a:xfrm rot="0">
            <a:off x="729610" y="428942"/>
            <a:ext cx="8115300" cy="1085215"/>
          </a:xfrm>
          <a:prstGeom prst="rect">
            <a:avLst/>
          </a:prstGeom>
        </p:spPr>
        <p:txBody>
          <a:bodyPr anchor="t" rtlCol="false" tIns="0" lIns="0" bIns="0" rIns="0">
            <a:spAutoFit/>
          </a:bodyPr>
          <a:lstStyle/>
          <a:p>
            <a:pPr marL="0" indent="0" lvl="0">
              <a:lnSpc>
                <a:spcPts val="8959"/>
              </a:lnSpc>
              <a:spcBef>
                <a:spcPct val="0"/>
              </a:spcBef>
            </a:pPr>
            <a:r>
              <a:rPr lang="en-US" sz="6399">
                <a:solidFill>
                  <a:srgbClr val="0F4662"/>
                </a:solidFill>
                <a:latin typeface="Cormorant Garamond Bold Italics"/>
              </a:rPr>
              <a:t>Notre architecture MVC</a:t>
            </a:r>
          </a:p>
        </p:txBody>
      </p:sp>
      <p:sp>
        <p:nvSpPr>
          <p:cNvPr name="TextBox 7" id="7"/>
          <p:cNvSpPr txBox="true"/>
          <p:nvPr/>
        </p:nvSpPr>
        <p:spPr>
          <a:xfrm rot="0">
            <a:off x="4787260" y="1870275"/>
            <a:ext cx="8115300" cy="887095"/>
          </a:xfrm>
          <a:prstGeom prst="rect">
            <a:avLst/>
          </a:prstGeom>
        </p:spPr>
        <p:txBody>
          <a:bodyPr anchor="t" rtlCol="false" tIns="0" lIns="0" bIns="0" rIns="0">
            <a:spAutoFit/>
          </a:bodyPr>
          <a:lstStyle/>
          <a:p>
            <a:pPr algn="ctr">
              <a:lnSpc>
                <a:spcPts val="7279"/>
              </a:lnSpc>
            </a:pPr>
            <a:r>
              <a:rPr lang="en-US" sz="5199">
                <a:solidFill>
                  <a:srgbClr val="8064A2"/>
                </a:solidFill>
                <a:latin typeface="Open Sans Bold"/>
              </a:rPr>
              <a:t>CONTROLLER</a:t>
            </a:r>
          </a:p>
        </p:txBody>
      </p:sp>
      <p:sp>
        <p:nvSpPr>
          <p:cNvPr name="AutoShape 8" id="8"/>
          <p:cNvSpPr/>
          <p:nvPr/>
        </p:nvSpPr>
        <p:spPr>
          <a:xfrm>
            <a:off x="-1441639" y="1723024"/>
            <a:ext cx="6492240" cy="0"/>
          </a:xfrm>
          <a:prstGeom prst="line">
            <a:avLst/>
          </a:prstGeom>
          <a:ln cap="flat" w="76200">
            <a:solidFill>
              <a:srgbClr val="0F4662"/>
            </a:solidFill>
            <a:prstDash val="solid"/>
            <a:headEnd type="none" len="sm" w="sm"/>
            <a:tailEnd type="none" len="sm" w="sm"/>
          </a:ln>
        </p:spPr>
      </p:sp>
      <p:sp>
        <p:nvSpPr>
          <p:cNvPr name="Freeform 9" id="9"/>
          <p:cNvSpPr/>
          <p:nvPr/>
        </p:nvSpPr>
        <p:spPr>
          <a:xfrm flipH="false" flipV="false" rot="0">
            <a:off x="16202088" y="893859"/>
            <a:ext cx="1679997" cy="249900"/>
          </a:xfrm>
          <a:custGeom>
            <a:avLst/>
            <a:gdLst/>
            <a:ahLst/>
            <a:cxnLst/>
            <a:rect r="r" b="b" t="t" l="l"/>
            <a:pathLst>
              <a:path h="249900" w="1679997">
                <a:moveTo>
                  <a:pt x="0" y="0"/>
                </a:moveTo>
                <a:lnTo>
                  <a:pt x="1679997" y="0"/>
                </a:lnTo>
                <a:lnTo>
                  <a:pt x="1679997" y="249900"/>
                </a:lnTo>
                <a:lnTo>
                  <a:pt x="0" y="2499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0">
            <a:off x="188701" y="9779623"/>
            <a:ext cx="1679997" cy="249900"/>
          </a:xfrm>
          <a:custGeom>
            <a:avLst/>
            <a:gdLst/>
            <a:ahLst/>
            <a:cxnLst/>
            <a:rect r="r" b="b" t="t" l="l"/>
            <a:pathLst>
              <a:path h="249900" w="1679997">
                <a:moveTo>
                  <a:pt x="0" y="0"/>
                </a:moveTo>
                <a:lnTo>
                  <a:pt x="1679998" y="0"/>
                </a:lnTo>
                <a:lnTo>
                  <a:pt x="1679998" y="249899"/>
                </a:lnTo>
                <a:lnTo>
                  <a:pt x="0" y="24989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1" id="11"/>
          <p:cNvSpPr txBox="true"/>
          <p:nvPr/>
        </p:nvSpPr>
        <p:spPr>
          <a:xfrm rot="0">
            <a:off x="17741488" y="9356802"/>
            <a:ext cx="246936" cy="580390"/>
          </a:xfrm>
          <a:prstGeom prst="rect">
            <a:avLst/>
          </a:prstGeom>
        </p:spPr>
        <p:txBody>
          <a:bodyPr anchor="t" rtlCol="false" tIns="0" lIns="0" bIns="0" rIns="0">
            <a:spAutoFit/>
          </a:bodyPr>
          <a:lstStyle/>
          <a:p>
            <a:pPr algn="ctr">
              <a:lnSpc>
                <a:spcPts val="4759"/>
              </a:lnSpc>
            </a:pPr>
            <a:r>
              <a:rPr lang="en-US" sz="3399">
                <a:solidFill>
                  <a:srgbClr val="0F4662"/>
                </a:solidFill>
                <a:latin typeface="Open Sans"/>
              </a:rPr>
              <a:t>4</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DAF_Az_YHWI</dc:identifier>
  <dcterms:modified xsi:type="dcterms:W3CDTF">2011-08-01T06:04:30Z</dcterms:modified>
  <cp:revision>1</cp:revision>
  <dc:title>White Blue Simple Modern Enhancing Sales Strategy Presentation</dc:title>
</cp:coreProperties>
</file>